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78" r:id="rId14"/>
    <p:sldId id="279" r:id="rId15"/>
    <p:sldId id="280" r:id="rId16"/>
    <p:sldId id="281" r:id="rId17"/>
    <p:sldId id="282" r:id="rId18"/>
    <p:sldId id="283" r:id="rId19"/>
    <p:sldId id="284" r:id="rId20"/>
    <p:sldId id="285" r:id="rId21"/>
    <p:sldId id="286" r:id="rId22"/>
    <p:sldId id="287" r:id="rId23"/>
    <p:sldId id="288" r:id="rId24"/>
    <p:sldId id="269" r:id="rId25"/>
    <p:sldId id="270" r:id="rId26"/>
    <p:sldId id="271" r:id="rId27"/>
    <p:sldId id="272" r:id="rId28"/>
    <p:sldId id="273" r:id="rId29"/>
    <p:sldId id="274" r:id="rId30"/>
    <p:sldId id="289" r:id="rId31"/>
    <p:sldId id="290" r:id="rId32"/>
    <p:sldId id="291" r:id="rId33"/>
    <p:sldId id="292" r:id="rId34"/>
    <p:sldId id="293" r:id="rId35"/>
    <p:sldId id="294" r:id="rId36"/>
    <p:sldId id="295" r:id="rId37"/>
    <p:sldId id="275" r:id="rId38"/>
    <p:sldId id="276" r:id="rId39"/>
    <p:sldId id="277" r:id="rId40"/>
    <p:sldId id="299" r:id="rId41"/>
    <p:sldId id="296" r:id="rId42"/>
    <p:sldId id="297" r:id="rId43"/>
    <p:sldId id="298" r:id="rId44"/>
    <p:sldId id="300" r:id="rId4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30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706443"/>
            <a:ext cx="7772400" cy="1470025"/>
          </a:xfrm>
        </p:spPr>
        <p:txBody>
          <a:bodyPr/>
          <a:lstStyle>
            <a:lvl1pPr>
              <a:defRPr b="1">
                <a:solidFill>
                  <a:srgbClr val="C00000"/>
                </a:solidFill>
              </a:defRPr>
            </a:lvl1pPr>
          </a:lstStyle>
          <a:p>
            <a:r>
              <a:rPr lang="en-US" altLang="zh-CN" smtClean="0"/>
              <a:t>Click to edit Master title style</a:t>
            </a:r>
            <a:endParaRPr lang="zh-CN" altLang="en-US"/>
          </a:p>
        </p:txBody>
      </p:sp>
      <p:sp>
        <p:nvSpPr>
          <p:cNvPr id="3" name="副标题 2"/>
          <p:cNvSpPr>
            <a:spLocks noGrp="1"/>
          </p:cNvSpPr>
          <p:nvPr>
            <p:ph type="subTitle" idx="1"/>
          </p:nvPr>
        </p:nvSpPr>
        <p:spPr>
          <a:xfrm>
            <a:off x="1371600" y="246221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p:txBody>
          <a:bodyPr/>
          <a:lstStyle/>
          <a:p>
            <a:fld id="{45FD9491-3965-47E7-B05F-15A0F5496924}" type="datetimeFigureOut">
              <a:rPr lang="zh-CN" altLang="en-US" smtClean="0"/>
              <a:pPr/>
              <a:t>2013/12/2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1C2571-5515-44D6-B29F-E7C02FD7E6CE}"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fld id="{45FD9491-3965-47E7-B05F-15A0F5496924}" type="datetimeFigureOut">
              <a:rPr lang="zh-CN" altLang="en-US" smtClean="0"/>
              <a:pPr/>
              <a:t>2013/12/2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1C2571-5515-44D6-B29F-E7C02FD7E6CE}"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fld id="{45FD9491-3965-47E7-B05F-15A0F5496924}" type="datetimeFigureOut">
              <a:rPr lang="zh-CN" altLang="en-US" smtClean="0"/>
              <a:pPr/>
              <a:t>2013/12/2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1C2571-5515-44D6-B29F-E7C02FD7E6CE}"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72" y="500042"/>
            <a:ext cx="8001056" cy="1357322"/>
          </a:xfr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571472" y="1903433"/>
            <a:ext cx="8001056" cy="3740145"/>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
        <p:nvSpPr>
          <p:cNvPr id="4" name="日期占位符 3"/>
          <p:cNvSpPr>
            <a:spLocks noGrp="1"/>
          </p:cNvSpPr>
          <p:nvPr>
            <p:ph type="dt" sz="half" idx="10"/>
          </p:nvPr>
        </p:nvSpPr>
        <p:spPr/>
        <p:txBody>
          <a:bodyPr/>
          <a:lstStyle/>
          <a:p>
            <a:fld id="{45FD9491-3965-47E7-B05F-15A0F5496924}" type="datetimeFigureOut">
              <a:rPr lang="zh-CN" altLang="en-US" smtClean="0"/>
              <a:pPr/>
              <a:t>2013/12/2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1C2571-5515-44D6-B29F-E7C02FD7E6CE}"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929055"/>
            <a:ext cx="7772400" cy="1362075"/>
          </a:xfrm>
        </p:spPr>
        <p:txBody>
          <a:bodyPr anchor="t"/>
          <a:lstStyle>
            <a:lvl1pPr algn="r">
              <a:defRPr sz="4000" b="1" cap="all">
                <a:solidFill>
                  <a:srgbClr val="C00000"/>
                </a:solidFill>
              </a:defRPr>
            </a:lvl1pPr>
          </a:lstStyle>
          <a:p>
            <a:r>
              <a:rPr lang="en-US" altLang="zh-CN" smtClean="0"/>
              <a:t>Click to edit Master title style</a:t>
            </a:r>
            <a:endParaRPr lang="zh-CN" altLang="en-US" dirty="0"/>
          </a:p>
        </p:txBody>
      </p:sp>
      <p:sp>
        <p:nvSpPr>
          <p:cNvPr id="3" name="文本占位符 2"/>
          <p:cNvSpPr>
            <a:spLocks noGrp="1"/>
          </p:cNvSpPr>
          <p:nvPr>
            <p:ph type="body" idx="1"/>
          </p:nvPr>
        </p:nvSpPr>
        <p:spPr>
          <a:xfrm>
            <a:off x="722313" y="2428868"/>
            <a:ext cx="7772400"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p:txBody>
          <a:bodyPr/>
          <a:lstStyle/>
          <a:p>
            <a:fld id="{45FD9491-3965-47E7-B05F-15A0F5496924}" type="datetimeFigureOut">
              <a:rPr lang="zh-CN" altLang="en-US" smtClean="0"/>
              <a:pPr/>
              <a:t>2013/12/2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1C2571-5515-44D6-B29F-E7C02FD7E6CE}"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28596" y="428604"/>
            <a:ext cx="8286808" cy="1071570"/>
          </a:xfr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p:txBody>
          <a:bodyPr/>
          <a:lstStyle/>
          <a:p>
            <a:fld id="{45FD9491-3965-47E7-B05F-15A0F5496924}" type="datetimeFigureOut">
              <a:rPr lang="zh-CN" altLang="en-US" smtClean="0"/>
              <a:pPr/>
              <a:t>2013/12/2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1C2571-5515-44D6-B29F-E7C02FD7E6CE}"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0034" y="357166"/>
            <a:ext cx="8215370" cy="1071570"/>
          </a:xfr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p:txBody>
          <a:bodyPr/>
          <a:lstStyle/>
          <a:p>
            <a:fld id="{45FD9491-3965-47E7-B05F-15A0F5496924}" type="datetimeFigureOut">
              <a:rPr lang="zh-CN" altLang="en-US" smtClean="0"/>
              <a:pPr/>
              <a:t>2013/12/2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1C2571-5515-44D6-B29F-E7C02FD7E6CE}"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p:txBody>
          <a:bodyPr/>
          <a:lstStyle/>
          <a:p>
            <a:fld id="{45FD9491-3965-47E7-B05F-15A0F5496924}" type="datetimeFigureOut">
              <a:rPr lang="zh-CN" altLang="en-US" smtClean="0"/>
              <a:pPr/>
              <a:t>2013/12/2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1C2571-5515-44D6-B29F-E7C02FD7E6CE}"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5FD9491-3965-47E7-B05F-15A0F5496924}" type="datetimeFigureOut">
              <a:rPr lang="zh-CN" altLang="en-US" smtClean="0"/>
              <a:pPr/>
              <a:t>2013/12/2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1C2571-5515-44D6-B29F-E7C02FD7E6CE}"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p:txBody>
          <a:bodyPr/>
          <a:lstStyle/>
          <a:p>
            <a:fld id="{45FD9491-3965-47E7-B05F-15A0F5496924}" type="datetimeFigureOut">
              <a:rPr lang="zh-CN" altLang="en-US" smtClean="0"/>
              <a:pPr/>
              <a:t>2013/12/2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1C2571-5515-44D6-B29F-E7C02FD7E6CE}"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p:txBody>
          <a:bodyPr/>
          <a:lstStyle/>
          <a:p>
            <a:fld id="{45FD9491-3965-47E7-B05F-15A0F5496924}" type="datetimeFigureOut">
              <a:rPr lang="zh-CN" altLang="en-US" smtClean="0"/>
              <a:pPr/>
              <a:t>2013/12/2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1C2571-5515-44D6-B29F-E7C02FD7E6CE}"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42976" y="785794"/>
            <a:ext cx="7358114" cy="107157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57308" y="1903433"/>
            <a:ext cx="7515220" cy="374014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D9491-3965-47E7-B05F-15A0F5496924}" type="datetimeFigureOut">
              <a:rPr lang="zh-CN" altLang="en-US" smtClean="0"/>
              <a:pPr/>
              <a:t>2013/12/2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C2571-5515-44D6-B29F-E7C02FD7E6C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5.emf"/><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6.emf"/><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7.emf"/><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Autofit/>
          </a:bodyPr>
          <a:lstStyle/>
          <a:p>
            <a:r>
              <a:rPr lang="en-GB" altLang="zh-CN" sz="9600" dirty="0" smtClean="0"/>
              <a:t>Year 12</a:t>
            </a:r>
            <a:endParaRPr lang="zh-CN" altLang="en-US" sz="9600" dirty="0"/>
          </a:p>
        </p:txBody>
      </p:sp>
      <p:sp>
        <p:nvSpPr>
          <p:cNvPr id="3" name="副标题 2"/>
          <p:cNvSpPr>
            <a:spLocks noGrp="1"/>
          </p:cNvSpPr>
          <p:nvPr>
            <p:ph type="subTitle" idx="1"/>
          </p:nvPr>
        </p:nvSpPr>
        <p:spPr/>
        <p:txBody>
          <a:bodyPr>
            <a:normAutofit/>
          </a:bodyPr>
          <a:lstStyle/>
          <a:p>
            <a:r>
              <a:rPr lang="en-GB" altLang="zh-CN" sz="6600" dirty="0" smtClean="0"/>
              <a:t>Christmas C1 Quiz</a:t>
            </a:r>
            <a:endParaRPr lang="zh-CN" altLang="en-US" sz="6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8.</a:t>
            </a:r>
            <a:endParaRPr lang="en-GB" sz="3200" b="1" dirty="0">
              <a:solidFill>
                <a:srgbClr val="C00000"/>
              </a:solidFill>
            </a:endParaRPr>
          </a:p>
        </p:txBody>
      </p:sp>
      <mc:AlternateContent xmlns:mc="http://schemas.openxmlformats.org/markup-compatibility/2006">
        <mc:Choice xmlns:a14="http://schemas.microsoft.com/office/drawing/2010/main" Requires="a14">
          <p:sp>
            <p:nvSpPr>
              <p:cNvPr id="8" name="TextBox 7"/>
              <p:cNvSpPr txBox="1"/>
              <p:nvPr/>
            </p:nvSpPr>
            <p:spPr>
              <a:xfrm>
                <a:off x="1907704" y="1916832"/>
                <a:ext cx="6906675" cy="1247777"/>
              </a:xfrm>
              <a:prstGeom prst="rect">
                <a:avLst/>
              </a:prstGeom>
              <a:noFill/>
            </p:spPr>
            <p:txBody>
              <a:bodyPr wrap="square" rtlCol="0">
                <a:spAutoFit/>
              </a:bodyPr>
              <a:lstStyle/>
              <a:p>
                <a:r>
                  <a:rPr lang="en-GB" sz="3600" dirty="0" smtClean="0">
                    <a:solidFill>
                      <a:srgbClr val="C00000"/>
                    </a:solidFill>
                  </a:rPr>
                  <a:t>Solve:</a:t>
                </a:r>
              </a:p>
              <a:p>
                <a14:m>
                  <m:oMathPara xmlns:m="http://schemas.openxmlformats.org/officeDocument/2006/math">
                    <m:oMathParaPr>
                      <m:jc m:val="centerGroup"/>
                    </m:oMathParaPr>
                    <m:oMath xmlns:m="http://schemas.openxmlformats.org/officeDocument/2006/math">
                      <m:sSup>
                        <m:sSupPr>
                          <m:ctrlPr>
                            <a:rPr lang="en-GB" sz="3600" i="1" smtClean="0">
                              <a:solidFill>
                                <a:srgbClr val="C00000"/>
                              </a:solidFill>
                              <a:latin typeface="Cambria Math" panose="02040503050406030204" pitchFamily="18" charset="0"/>
                            </a:rPr>
                          </m:ctrlPr>
                        </m:sSupPr>
                        <m:e>
                          <m:r>
                            <a:rPr lang="en-GB" sz="3600" b="0" i="1" smtClean="0">
                              <a:solidFill>
                                <a:srgbClr val="C00000"/>
                              </a:solidFill>
                              <a:latin typeface="Cambria Math" panose="02040503050406030204" pitchFamily="18" charset="0"/>
                            </a:rPr>
                            <m:t>2</m:t>
                          </m:r>
                        </m:e>
                        <m:sup>
                          <m:r>
                            <a:rPr lang="en-GB" sz="3600" b="0" i="1" smtClean="0">
                              <a:solidFill>
                                <a:srgbClr val="C00000"/>
                              </a:solidFill>
                              <a:latin typeface="Cambria Math" panose="02040503050406030204" pitchFamily="18" charset="0"/>
                            </a:rPr>
                            <m:t>𝑥</m:t>
                          </m:r>
                        </m:sup>
                      </m:sSup>
                      <m:r>
                        <a:rPr lang="en-GB" sz="3600" b="0" i="1" smtClean="0">
                          <a:solidFill>
                            <a:srgbClr val="C00000"/>
                          </a:solidFill>
                          <a:latin typeface="Cambria Math" panose="02040503050406030204" pitchFamily="18" charset="0"/>
                        </a:rPr>
                        <m:t>=512</m:t>
                      </m:r>
                    </m:oMath>
                  </m:oMathPara>
                </a14:m>
                <a:endParaRPr lang="en-GB" sz="3600" dirty="0">
                  <a:solidFill>
                    <a:srgbClr val="C0000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1907704" y="1916832"/>
                <a:ext cx="6906675" cy="1247777"/>
              </a:xfrm>
              <a:prstGeom prst="rect">
                <a:avLst/>
              </a:prstGeom>
              <a:blipFill rotWithShape="0">
                <a:blip r:embed="rId2"/>
                <a:stretch>
                  <a:fillRect l="-2736" t="-7317"/>
                </a:stretch>
              </a:blipFill>
            </p:spPr>
            <p:txBody>
              <a:bodyPr/>
              <a:lstStyle/>
              <a:p>
                <a:r>
                  <a:rPr lang="en-GB">
                    <a:noFill/>
                  </a:rPr>
                  <a:t> </a:t>
                </a:r>
              </a:p>
            </p:txBody>
          </p:sp>
        </mc:Fallback>
      </mc:AlternateContent>
    </p:spTree>
    <p:extLst>
      <p:ext uri="{BB962C8B-B14F-4D97-AF65-F5344CB8AC3E}">
        <p14:creationId xmlns:p14="http://schemas.microsoft.com/office/powerpoint/2010/main" val="719241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9.</a:t>
            </a:r>
            <a:endParaRPr lang="en-GB" sz="3200" b="1" dirty="0">
              <a:solidFill>
                <a:srgbClr val="C00000"/>
              </a:solidFill>
            </a:endParaRPr>
          </a:p>
        </p:txBody>
      </p:sp>
      <p:sp>
        <p:nvSpPr>
          <p:cNvPr id="8" name="TextBox 7"/>
          <p:cNvSpPr txBox="1"/>
          <p:nvPr/>
        </p:nvSpPr>
        <p:spPr>
          <a:xfrm>
            <a:off x="1763688" y="1916832"/>
            <a:ext cx="6906675" cy="1200329"/>
          </a:xfrm>
          <a:prstGeom prst="rect">
            <a:avLst/>
          </a:prstGeom>
          <a:noFill/>
        </p:spPr>
        <p:txBody>
          <a:bodyPr wrap="square" rtlCol="0">
            <a:spAutoFit/>
          </a:bodyPr>
          <a:lstStyle/>
          <a:p>
            <a:r>
              <a:rPr lang="en-GB" sz="3600" dirty="0" smtClean="0">
                <a:solidFill>
                  <a:srgbClr val="C00000"/>
                </a:solidFill>
              </a:rPr>
              <a:t>Solve the inequality 14 - x² &lt; 5x</a:t>
            </a:r>
            <a:endParaRPr lang="en-GB" sz="3600" b="0" dirty="0" smtClean="0">
              <a:solidFill>
                <a:srgbClr val="C00000"/>
              </a:solidFill>
            </a:endParaRPr>
          </a:p>
          <a:p>
            <a:endParaRPr lang="en-GB" sz="3600" dirty="0" smtClean="0">
              <a:solidFill>
                <a:srgbClr val="C00000"/>
              </a:solidFill>
            </a:endParaRPr>
          </a:p>
        </p:txBody>
      </p:sp>
    </p:spTree>
    <p:extLst>
      <p:ext uri="{BB962C8B-B14F-4D97-AF65-F5344CB8AC3E}">
        <p14:creationId xmlns:p14="http://schemas.microsoft.com/office/powerpoint/2010/main" val="464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355325" cy="584775"/>
          </a:xfrm>
          <a:prstGeom prst="rect">
            <a:avLst/>
          </a:prstGeom>
          <a:noFill/>
        </p:spPr>
        <p:txBody>
          <a:bodyPr wrap="none" rtlCol="0">
            <a:spAutoFit/>
          </a:bodyPr>
          <a:lstStyle/>
          <a:p>
            <a:r>
              <a:rPr lang="en-GB" sz="3200" b="1" dirty="0" smtClean="0">
                <a:solidFill>
                  <a:srgbClr val="C00000"/>
                </a:solidFill>
              </a:rPr>
              <a:t>Question 10.</a:t>
            </a:r>
            <a:endParaRPr lang="en-GB" sz="3200" b="1" dirty="0">
              <a:solidFill>
                <a:srgbClr val="C00000"/>
              </a:solidFill>
            </a:endParaRPr>
          </a:p>
        </p:txBody>
      </p:sp>
      <mc:AlternateContent xmlns:mc="http://schemas.openxmlformats.org/markup-compatibility/2006">
        <mc:Choice xmlns:a14="http://schemas.microsoft.com/office/drawing/2010/main" Requires="a14">
          <p:sp>
            <p:nvSpPr>
              <p:cNvPr id="8" name="TextBox 7"/>
              <p:cNvSpPr txBox="1"/>
              <p:nvPr/>
            </p:nvSpPr>
            <p:spPr>
              <a:xfrm>
                <a:off x="1763688" y="1916832"/>
                <a:ext cx="6906675" cy="2168286"/>
              </a:xfrm>
              <a:prstGeom prst="rect">
                <a:avLst/>
              </a:prstGeom>
              <a:noFill/>
            </p:spPr>
            <p:txBody>
              <a:bodyPr wrap="square" rtlCol="0">
                <a:spAutoFit/>
              </a:bodyPr>
              <a:lstStyle/>
              <a:p>
                <a:r>
                  <a:rPr lang="en-GB" sz="3600" dirty="0" smtClean="0">
                    <a:solidFill>
                      <a:srgbClr val="C00000"/>
                    </a:solidFill>
                  </a:rPr>
                  <a:t>Find the equation of the curve </a:t>
                </a:r>
              </a:p>
              <a:p>
                <a:r>
                  <a:rPr lang="en-GB" sz="3600" dirty="0" smtClean="0">
                    <a:solidFill>
                      <a:srgbClr val="C00000"/>
                    </a:solidFill>
                  </a:rPr>
                  <a:t>y = x³ + x after a translation of </a:t>
                </a:r>
                <a14:m>
                  <m:oMath xmlns:m="http://schemas.openxmlformats.org/officeDocument/2006/math">
                    <m:d>
                      <m:dPr>
                        <m:begChr m:val="["/>
                        <m:endChr m:val="]"/>
                        <m:ctrlPr>
                          <a:rPr lang="en-GB" sz="3600" i="1" smtClean="0">
                            <a:solidFill>
                              <a:srgbClr val="C00000"/>
                            </a:solidFill>
                            <a:latin typeface="Cambria Math" panose="02040503050406030204" pitchFamily="18" charset="0"/>
                          </a:rPr>
                        </m:ctrlPr>
                      </m:dPr>
                      <m:e>
                        <m:m>
                          <m:mPr>
                            <m:mcs>
                              <m:mc>
                                <m:mcPr>
                                  <m:count m:val="1"/>
                                  <m:mcJc m:val="center"/>
                                </m:mcPr>
                              </m:mc>
                            </m:mcs>
                            <m:ctrlPr>
                              <a:rPr lang="en-GB" sz="3600" i="1" smtClean="0">
                                <a:solidFill>
                                  <a:srgbClr val="C00000"/>
                                </a:solidFill>
                                <a:latin typeface="Cambria Math" panose="02040503050406030204" pitchFamily="18" charset="0"/>
                              </a:rPr>
                            </m:ctrlPr>
                          </m:mPr>
                          <m:mr>
                            <m:e>
                              <m:r>
                                <m:rPr>
                                  <m:brk m:alnAt="7"/>
                                </m:rPr>
                                <a:rPr lang="en-GB" sz="3600" b="0" i="1" smtClean="0">
                                  <a:solidFill>
                                    <a:srgbClr val="C00000"/>
                                  </a:solidFill>
                                  <a:latin typeface="Cambria Math" panose="02040503050406030204" pitchFamily="18" charset="0"/>
                                </a:rPr>
                                <m:t>2</m:t>
                              </m:r>
                            </m:e>
                          </m:mr>
                          <m:mr>
                            <m:e>
                              <m:r>
                                <a:rPr lang="en-GB" sz="3600" b="0" i="1" smtClean="0">
                                  <a:solidFill>
                                    <a:srgbClr val="C00000"/>
                                  </a:solidFill>
                                  <a:latin typeface="Cambria Math" panose="02040503050406030204" pitchFamily="18" charset="0"/>
                                </a:rPr>
                                <m:t>0</m:t>
                              </m:r>
                            </m:e>
                          </m:mr>
                        </m:m>
                      </m:e>
                    </m:d>
                  </m:oMath>
                </a14:m>
                <a:endParaRPr lang="en-GB" sz="3600" b="0" dirty="0" smtClean="0">
                  <a:solidFill>
                    <a:srgbClr val="C00000"/>
                  </a:solidFill>
                </a:endParaRPr>
              </a:p>
              <a:p>
                <a:endParaRPr lang="en-GB" sz="3600" dirty="0" smtClean="0">
                  <a:solidFill>
                    <a:srgbClr val="C0000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1763688" y="1916832"/>
                <a:ext cx="6906675" cy="2168286"/>
              </a:xfrm>
              <a:prstGeom prst="rect">
                <a:avLst/>
              </a:prstGeom>
              <a:blipFill rotWithShape="0">
                <a:blip r:embed="rId2"/>
                <a:stretch>
                  <a:fillRect l="-2648" t="-4213"/>
                </a:stretch>
              </a:blipFill>
            </p:spPr>
            <p:txBody>
              <a:bodyPr/>
              <a:lstStyle/>
              <a:p>
                <a:r>
                  <a:rPr lang="en-GB">
                    <a:noFill/>
                  </a:rPr>
                  <a:t> </a:t>
                </a:r>
              </a:p>
            </p:txBody>
          </p:sp>
        </mc:Fallback>
      </mc:AlternateContent>
    </p:spTree>
    <p:extLst>
      <p:ext uri="{BB962C8B-B14F-4D97-AF65-F5344CB8AC3E}">
        <p14:creationId xmlns:p14="http://schemas.microsoft.com/office/powerpoint/2010/main" val="121312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700808"/>
            <a:ext cx="6751272" cy="923330"/>
          </a:xfrm>
          <a:prstGeom prst="rect">
            <a:avLst/>
          </a:prstGeom>
          <a:noFill/>
        </p:spPr>
        <p:txBody>
          <a:bodyPr wrap="none" rtlCol="0">
            <a:spAutoFit/>
          </a:bodyPr>
          <a:lstStyle/>
          <a:p>
            <a:r>
              <a:rPr lang="en-GB" sz="5400" b="1" dirty="0" smtClean="0">
                <a:solidFill>
                  <a:srgbClr val="C00000"/>
                </a:solidFill>
              </a:rPr>
              <a:t>Answers to Round One</a:t>
            </a:r>
            <a:endParaRPr lang="en-GB" sz="5400" b="1" dirty="0">
              <a:solidFill>
                <a:srgbClr val="C00000"/>
              </a:solidFill>
            </a:endParaRPr>
          </a:p>
        </p:txBody>
      </p:sp>
    </p:spTree>
    <p:extLst>
      <p:ext uri="{BB962C8B-B14F-4D97-AF65-F5344CB8AC3E}">
        <p14:creationId xmlns:p14="http://schemas.microsoft.com/office/powerpoint/2010/main" val="3628370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1.</a:t>
            </a:r>
            <a:endParaRPr lang="en-GB" sz="3200" b="1" dirty="0">
              <a:solidFill>
                <a:srgbClr val="C00000"/>
              </a:solidFill>
            </a:endParaRPr>
          </a:p>
        </p:txBody>
      </p:sp>
      <p:sp>
        <p:nvSpPr>
          <p:cNvPr id="8" name="TextBox 7"/>
          <p:cNvSpPr txBox="1"/>
          <p:nvPr/>
        </p:nvSpPr>
        <p:spPr>
          <a:xfrm>
            <a:off x="1907704" y="1916832"/>
            <a:ext cx="6906675" cy="1200329"/>
          </a:xfrm>
          <a:prstGeom prst="rect">
            <a:avLst/>
          </a:prstGeom>
          <a:noFill/>
        </p:spPr>
        <p:txBody>
          <a:bodyPr wrap="square" rtlCol="0">
            <a:spAutoFit/>
          </a:bodyPr>
          <a:lstStyle/>
          <a:p>
            <a:r>
              <a:rPr lang="en-GB" sz="3600" dirty="0" smtClean="0">
                <a:solidFill>
                  <a:srgbClr val="C00000"/>
                </a:solidFill>
              </a:rPr>
              <a:t>What is the gradient of the graph with the equation 2y – 7x – 1 = 0?</a:t>
            </a:r>
            <a:endParaRPr lang="en-GB" sz="3600" dirty="0">
              <a:solidFill>
                <a:srgbClr val="C00000"/>
              </a:solidFill>
            </a:endParaRPr>
          </a:p>
        </p:txBody>
      </p:sp>
      <p:sp>
        <p:nvSpPr>
          <p:cNvPr id="2" name="TextBox 1"/>
          <p:cNvSpPr txBox="1"/>
          <p:nvPr/>
        </p:nvSpPr>
        <p:spPr>
          <a:xfrm>
            <a:off x="3059832" y="4365104"/>
            <a:ext cx="3264035" cy="707886"/>
          </a:xfrm>
          <a:prstGeom prst="rect">
            <a:avLst/>
          </a:prstGeom>
          <a:noFill/>
        </p:spPr>
        <p:txBody>
          <a:bodyPr wrap="none" rtlCol="0">
            <a:spAutoFit/>
          </a:bodyPr>
          <a:lstStyle/>
          <a:p>
            <a:r>
              <a:rPr lang="en-GB" sz="4000" b="1" dirty="0" smtClean="0">
                <a:solidFill>
                  <a:srgbClr val="00B050"/>
                </a:solidFill>
              </a:rPr>
              <a:t>Gradient is 3.5</a:t>
            </a:r>
            <a:endParaRPr lang="en-GB" sz="4000" b="1" dirty="0">
              <a:solidFill>
                <a:srgbClr val="00B050"/>
              </a:solidFill>
            </a:endParaRPr>
          </a:p>
        </p:txBody>
      </p:sp>
    </p:spTree>
    <p:extLst>
      <p:ext uri="{BB962C8B-B14F-4D97-AF65-F5344CB8AC3E}">
        <p14:creationId xmlns:p14="http://schemas.microsoft.com/office/powerpoint/2010/main" val="65911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2.</a:t>
            </a:r>
            <a:endParaRPr lang="en-GB" sz="3200" b="1" dirty="0">
              <a:solidFill>
                <a:srgbClr val="C00000"/>
              </a:solidFill>
            </a:endParaRPr>
          </a:p>
        </p:txBody>
      </p:sp>
      <p:sp>
        <p:nvSpPr>
          <p:cNvPr id="8" name="TextBox 7"/>
          <p:cNvSpPr txBox="1"/>
          <p:nvPr/>
        </p:nvSpPr>
        <p:spPr>
          <a:xfrm>
            <a:off x="1907704" y="1916832"/>
            <a:ext cx="6906675" cy="1200329"/>
          </a:xfrm>
          <a:prstGeom prst="rect">
            <a:avLst/>
          </a:prstGeom>
          <a:noFill/>
        </p:spPr>
        <p:txBody>
          <a:bodyPr wrap="square" rtlCol="0">
            <a:spAutoFit/>
          </a:bodyPr>
          <a:lstStyle/>
          <a:p>
            <a:r>
              <a:rPr lang="en-GB" sz="3600" dirty="0" smtClean="0">
                <a:solidFill>
                  <a:srgbClr val="C00000"/>
                </a:solidFill>
              </a:rPr>
              <a:t>What is the gradient of the line from the points (-4, -2) to (-1, -5)?</a:t>
            </a:r>
            <a:endParaRPr lang="en-GB" sz="3600" dirty="0">
              <a:solidFill>
                <a:srgbClr val="C00000"/>
              </a:solidFill>
            </a:endParaRPr>
          </a:p>
        </p:txBody>
      </p:sp>
      <p:sp>
        <p:nvSpPr>
          <p:cNvPr id="2" name="Rectangle 1"/>
          <p:cNvSpPr/>
          <p:nvPr/>
        </p:nvSpPr>
        <p:spPr>
          <a:xfrm>
            <a:off x="2843808" y="3933056"/>
            <a:ext cx="3025187" cy="707886"/>
          </a:xfrm>
          <a:prstGeom prst="rect">
            <a:avLst/>
          </a:prstGeom>
        </p:spPr>
        <p:txBody>
          <a:bodyPr wrap="none">
            <a:spAutoFit/>
          </a:bodyPr>
          <a:lstStyle/>
          <a:p>
            <a:pPr lvl="0"/>
            <a:r>
              <a:rPr lang="en-GB" sz="4000" b="1" dirty="0">
                <a:solidFill>
                  <a:srgbClr val="00B050"/>
                </a:solidFill>
              </a:rPr>
              <a:t>Gradient is </a:t>
            </a:r>
            <a:r>
              <a:rPr lang="en-GB" sz="4000" b="1" dirty="0" smtClean="0">
                <a:solidFill>
                  <a:srgbClr val="00B050"/>
                </a:solidFill>
              </a:rPr>
              <a:t>-1</a:t>
            </a:r>
            <a:endParaRPr lang="en-GB" sz="4000" b="1" dirty="0">
              <a:solidFill>
                <a:srgbClr val="00B050"/>
              </a:solidFill>
            </a:endParaRPr>
          </a:p>
        </p:txBody>
      </p:sp>
    </p:spTree>
    <p:extLst>
      <p:ext uri="{BB962C8B-B14F-4D97-AF65-F5344CB8AC3E}">
        <p14:creationId xmlns:p14="http://schemas.microsoft.com/office/powerpoint/2010/main" val="242408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3.</a:t>
            </a:r>
            <a:endParaRPr lang="en-GB" sz="3200" b="1" dirty="0">
              <a:solidFill>
                <a:srgbClr val="C00000"/>
              </a:solidFill>
            </a:endParaRPr>
          </a:p>
        </p:txBody>
      </p:sp>
      <p:sp>
        <p:nvSpPr>
          <p:cNvPr id="8" name="TextBox 7"/>
          <p:cNvSpPr txBox="1"/>
          <p:nvPr/>
        </p:nvSpPr>
        <p:spPr>
          <a:xfrm>
            <a:off x="1907704" y="1916832"/>
            <a:ext cx="6906675" cy="1200329"/>
          </a:xfrm>
          <a:prstGeom prst="rect">
            <a:avLst/>
          </a:prstGeom>
          <a:noFill/>
        </p:spPr>
        <p:txBody>
          <a:bodyPr wrap="square" rtlCol="0">
            <a:spAutoFit/>
          </a:bodyPr>
          <a:lstStyle/>
          <a:p>
            <a:r>
              <a:rPr lang="en-GB" sz="3600" dirty="0" smtClean="0">
                <a:solidFill>
                  <a:srgbClr val="C00000"/>
                </a:solidFill>
              </a:rPr>
              <a:t>What is the equation of the line passing through (-2, 5) and (4, -1)?</a:t>
            </a:r>
            <a:endParaRPr lang="en-GB" sz="3600" dirty="0">
              <a:solidFill>
                <a:srgbClr val="C00000"/>
              </a:solidFill>
            </a:endParaRPr>
          </a:p>
        </p:txBody>
      </p:sp>
      <p:sp>
        <p:nvSpPr>
          <p:cNvPr id="2" name="Rectangle 1"/>
          <p:cNvSpPr/>
          <p:nvPr/>
        </p:nvSpPr>
        <p:spPr>
          <a:xfrm>
            <a:off x="2843808" y="3809207"/>
            <a:ext cx="2052165" cy="707886"/>
          </a:xfrm>
          <a:prstGeom prst="rect">
            <a:avLst/>
          </a:prstGeom>
        </p:spPr>
        <p:txBody>
          <a:bodyPr wrap="none">
            <a:spAutoFit/>
          </a:bodyPr>
          <a:lstStyle/>
          <a:p>
            <a:pPr lvl="0"/>
            <a:r>
              <a:rPr lang="en-GB" sz="4000" b="1" dirty="0" smtClean="0">
                <a:solidFill>
                  <a:srgbClr val="00B050"/>
                </a:solidFill>
              </a:rPr>
              <a:t>y = -x + 3</a:t>
            </a:r>
            <a:endParaRPr lang="en-GB" sz="4000" b="1" dirty="0">
              <a:solidFill>
                <a:srgbClr val="00B050"/>
              </a:solidFill>
            </a:endParaRPr>
          </a:p>
        </p:txBody>
      </p:sp>
    </p:spTree>
    <p:extLst>
      <p:ext uri="{BB962C8B-B14F-4D97-AF65-F5344CB8AC3E}">
        <p14:creationId xmlns:p14="http://schemas.microsoft.com/office/powerpoint/2010/main" val="209072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4.</a:t>
            </a:r>
            <a:endParaRPr lang="en-GB" sz="3200" b="1" dirty="0">
              <a:solidFill>
                <a:srgbClr val="C00000"/>
              </a:solidFill>
            </a:endParaRPr>
          </a:p>
        </p:txBody>
      </p:sp>
      <mc:AlternateContent xmlns:mc="http://schemas.openxmlformats.org/markup-compatibility/2006">
        <mc:Choice xmlns:a14="http://schemas.microsoft.com/office/drawing/2010/main" Requires="a14">
          <p:sp>
            <p:nvSpPr>
              <p:cNvPr id="8" name="TextBox 7"/>
              <p:cNvSpPr txBox="1"/>
              <p:nvPr/>
            </p:nvSpPr>
            <p:spPr>
              <a:xfrm>
                <a:off x="1907704" y="1916832"/>
                <a:ext cx="6906675" cy="1915653"/>
              </a:xfrm>
              <a:prstGeom prst="rect">
                <a:avLst/>
              </a:prstGeom>
              <a:noFill/>
            </p:spPr>
            <p:txBody>
              <a:bodyPr wrap="square" rtlCol="0">
                <a:spAutoFit/>
              </a:bodyPr>
              <a:lstStyle/>
              <a:p>
                <a:r>
                  <a:rPr lang="en-GB" sz="3600" dirty="0" smtClean="0">
                    <a:solidFill>
                      <a:srgbClr val="C00000"/>
                    </a:solidFill>
                  </a:rPr>
                  <a:t>Rationalise the denominator of:</a:t>
                </a:r>
              </a:p>
              <a:p>
                <a:pPr algn="ctr"/>
                <a14:m>
                  <m:oMathPara xmlns:m="http://schemas.openxmlformats.org/officeDocument/2006/math">
                    <m:oMathParaPr>
                      <m:jc m:val="centerGroup"/>
                    </m:oMathParaPr>
                    <m:oMath xmlns:m="http://schemas.openxmlformats.org/officeDocument/2006/math">
                      <m:f>
                        <m:fPr>
                          <m:ctrlPr>
                            <a:rPr lang="en-GB" sz="3600" i="1" smtClean="0">
                              <a:solidFill>
                                <a:srgbClr val="C00000"/>
                              </a:solidFill>
                              <a:latin typeface="Cambria Math" panose="02040503050406030204" pitchFamily="18" charset="0"/>
                            </a:rPr>
                          </m:ctrlPr>
                        </m:fPr>
                        <m:num>
                          <m:rad>
                            <m:radPr>
                              <m:degHide m:val="on"/>
                              <m:ctrlPr>
                                <a:rPr lang="en-GB" sz="3600" i="1" smtClean="0">
                                  <a:solidFill>
                                    <a:srgbClr val="C00000"/>
                                  </a:solidFill>
                                  <a:latin typeface="Cambria Math" panose="02040503050406030204" pitchFamily="18" charset="0"/>
                                </a:rPr>
                              </m:ctrlPr>
                            </m:radPr>
                            <m:deg/>
                            <m:e>
                              <m:r>
                                <a:rPr lang="en-GB" sz="3600" i="1" smtClean="0">
                                  <a:solidFill>
                                    <a:srgbClr val="C00000"/>
                                  </a:solidFill>
                                  <a:latin typeface="Cambria Math" panose="02040503050406030204" pitchFamily="18" charset="0"/>
                                </a:rPr>
                                <m:t>3</m:t>
                              </m:r>
                            </m:e>
                          </m:rad>
                        </m:num>
                        <m:den>
                          <m:r>
                            <a:rPr lang="en-GB" sz="3600" i="1" smtClean="0">
                              <a:solidFill>
                                <a:srgbClr val="C00000"/>
                              </a:solidFill>
                              <a:latin typeface="Cambria Math" panose="02040503050406030204" pitchFamily="18" charset="0"/>
                            </a:rPr>
                            <m:t>3+ </m:t>
                          </m:r>
                          <m:rad>
                            <m:radPr>
                              <m:degHide m:val="on"/>
                              <m:ctrlPr>
                                <a:rPr lang="en-GB" sz="3600" i="1" smtClean="0">
                                  <a:solidFill>
                                    <a:srgbClr val="C00000"/>
                                  </a:solidFill>
                                  <a:latin typeface="Cambria Math" panose="02040503050406030204" pitchFamily="18" charset="0"/>
                                </a:rPr>
                              </m:ctrlPr>
                            </m:radPr>
                            <m:deg/>
                            <m:e>
                              <m:r>
                                <a:rPr lang="en-GB" sz="3600" i="1" smtClean="0">
                                  <a:solidFill>
                                    <a:srgbClr val="C00000"/>
                                  </a:solidFill>
                                  <a:latin typeface="Cambria Math" panose="02040503050406030204" pitchFamily="18" charset="0"/>
                                </a:rPr>
                                <m:t>13</m:t>
                              </m:r>
                            </m:e>
                          </m:rad>
                        </m:den>
                      </m:f>
                    </m:oMath>
                  </m:oMathPara>
                </a14:m>
                <a:endParaRPr lang="en-GB" sz="3600" dirty="0">
                  <a:solidFill>
                    <a:srgbClr val="C0000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1907704" y="1916832"/>
                <a:ext cx="6906675" cy="1915653"/>
              </a:xfrm>
              <a:prstGeom prst="rect">
                <a:avLst/>
              </a:prstGeom>
              <a:blipFill rotWithShape="0">
                <a:blip r:embed="rId2"/>
                <a:stretch>
                  <a:fillRect l="-2736" t="-476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2261091" y="4293096"/>
                <a:ext cx="2809680" cy="1383392"/>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GB" sz="4000" b="1" i="1" smtClean="0">
                              <a:solidFill>
                                <a:srgbClr val="00B050"/>
                              </a:solidFill>
                              <a:latin typeface="Cambria Math" panose="02040503050406030204" pitchFamily="18" charset="0"/>
                            </a:rPr>
                          </m:ctrlPr>
                        </m:fPr>
                        <m:num>
                          <m:rad>
                            <m:radPr>
                              <m:degHide m:val="on"/>
                              <m:ctrlPr>
                                <a:rPr lang="en-GB" sz="4000" b="1" i="1" smtClean="0">
                                  <a:solidFill>
                                    <a:srgbClr val="00B050"/>
                                  </a:solidFill>
                                  <a:latin typeface="Cambria Math" panose="02040503050406030204" pitchFamily="18" charset="0"/>
                                </a:rPr>
                              </m:ctrlPr>
                            </m:radPr>
                            <m:deg/>
                            <m:e>
                              <m:r>
                                <a:rPr lang="en-GB" sz="4000" b="1" i="1" smtClean="0">
                                  <a:solidFill>
                                    <a:srgbClr val="00B050"/>
                                  </a:solidFill>
                                  <a:latin typeface="Cambria Math" panose="02040503050406030204" pitchFamily="18" charset="0"/>
                                </a:rPr>
                                <m:t>𝟑𝟗</m:t>
                              </m:r>
                            </m:e>
                          </m:rad>
                          <m:r>
                            <a:rPr lang="en-GB" sz="4000" b="1" i="1" smtClean="0">
                              <a:solidFill>
                                <a:srgbClr val="00B050"/>
                              </a:solidFill>
                              <a:latin typeface="Cambria Math" panose="02040503050406030204" pitchFamily="18" charset="0"/>
                            </a:rPr>
                            <m:t>−</m:t>
                          </m:r>
                          <m:r>
                            <a:rPr lang="en-GB" sz="4000" b="1" i="1" smtClean="0">
                              <a:solidFill>
                                <a:srgbClr val="00B050"/>
                              </a:solidFill>
                              <a:latin typeface="Cambria Math" panose="02040503050406030204" pitchFamily="18" charset="0"/>
                            </a:rPr>
                            <m:t>𝟑</m:t>
                          </m:r>
                          <m:rad>
                            <m:radPr>
                              <m:degHide m:val="on"/>
                              <m:ctrlPr>
                                <a:rPr lang="en-GB" sz="4000" b="1" i="1" smtClean="0">
                                  <a:solidFill>
                                    <a:srgbClr val="00B050"/>
                                  </a:solidFill>
                                  <a:latin typeface="Cambria Math" panose="02040503050406030204" pitchFamily="18" charset="0"/>
                                </a:rPr>
                              </m:ctrlPr>
                            </m:radPr>
                            <m:deg/>
                            <m:e>
                              <m:r>
                                <a:rPr lang="en-GB" sz="4000" b="1" i="1" smtClean="0">
                                  <a:solidFill>
                                    <a:srgbClr val="00B050"/>
                                  </a:solidFill>
                                  <a:latin typeface="Cambria Math" panose="02040503050406030204" pitchFamily="18" charset="0"/>
                                </a:rPr>
                                <m:t>𝟑</m:t>
                              </m:r>
                            </m:e>
                          </m:rad>
                        </m:num>
                        <m:den>
                          <m:r>
                            <a:rPr lang="en-GB" sz="4000" b="1" i="1" smtClean="0">
                              <a:solidFill>
                                <a:srgbClr val="00B050"/>
                              </a:solidFill>
                              <a:latin typeface="Cambria Math" panose="02040503050406030204" pitchFamily="18" charset="0"/>
                            </a:rPr>
                            <m:t>𝟒</m:t>
                          </m:r>
                        </m:den>
                      </m:f>
                    </m:oMath>
                  </m:oMathPara>
                </a14:m>
                <a:endParaRPr lang="en-GB" sz="4000" b="1" dirty="0">
                  <a:solidFill>
                    <a:srgbClr val="00B050"/>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2261091" y="4293096"/>
                <a:ext cx="2809680" cy="1383392"/>
              </a:xfrm>
              <a:prstGeom prst="rect">
                <a:avLst/>
              </a:prstGeom>
              <a:blipFill rotWithShape="0">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21652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5.</a:t>
            </a:r>
            <a:endParaRPr lang="en-GB" sz="3200" b="1" dirty="0">
              <a:solidFill>
                <a:srgbClr val="C00000"/>
              </a:solidFill>
            </a:endParaRPr>
          </a:p>
        </p:txBody>
      </p:sp>
      <mc:AlternateContent xmlns:mc="http://schemas.openxmlformats.org/markup-compatibility/2006">
        <mc:Choice xmlns:a14="http://schemas.microsoft.com/office/drawing/2010/main" Requires="a14">
          <p:sp>
            <p:nvSpPr>
              <p:cNvPr id="8" name="TextBox 7"/>
              <p:cNvSpPr txBox="1"/>
              <p:nvPr/>
            </p:nvSpPr>
            <p:spPr>
              <a:xfrm>
                <a:off x="1907704" y="1916832"/>
                <a:ext cx="6906675" cy="1265667"/>
              </a:xfrm>
              <a:prstGeom prst="rect">
                <a:avLst/>
              </a:prstGeom>
              <a:noFill/>
            </p:spPr>
            <p:txBody>
              <a:bodyPr wrap="square" rtlCol="0">
                <a:spAutoFit/>
              </a:bodyPr>
              <a:lstStyle/>
              <a:p>
                <a:r>
                  <a:rPr lang="en-GB" sz="3600" dirty="0" smtClean="0">
                    <a:solidFill>
                      <a:srgbClr val="C00000"/>
                    </a:solidFill>
                  </a:rPr>
                  <a:t>Write as simply as possible:</a:t>
                </a:r>
              </a:p>
              <a:p>
                <a:pPr algn="ctr"/>
                <a14:m>
                  <m:oMathPara xmlns:m="http://schemas.openxmlformats.org/officeDocument/2006/math">
                    <m:oMathParaPr>
                      <m:jc m:val="centerGroup"/>
                    </m:oMathParaPr>
                    <m:oMath xmlns:m="http://schemas.openxmlformats.org/officeDocument/2006/math">
                      <m:r>
                        <a:rPr lang="en-GB" sz="3600" i="1" smtClean="0">
                          <a:solidFill>
                            <a:srgbClr val="C00000"/>
                          </a:solidFill>
                          <a:latin typeface="Cambria Math" panose="02040503050406030204" pitchFamily="18" charset="0"/>
                        </a:rPr>
                        <m:t>3</m:t>
                      </m:r>
                      <m:rad>
                        <m:radPr>
                          <m:degHide m:val="on"/>
                          <m:ctrlPr>
                            <a:rPr lang="en-GB" sz="3600" i="1" smtClean="0">
                              <a:solidFill>
                                <a:srgbClr val="C00000"/>
                              </a:solidFill>
                              <a:latin typeface="Cambria Math" panose="02040503050406030204" pitchFamily="18" charset="0"/>
                            </a:rPr>
                          </m:ctrlPr>
                        </m:radPr>
                        <m:deg/>
                        <m:e>
                          <m:r>
                            <a:rPr lang="en-GB" sz="3600" i="1" smtClean="0">
                              <a:solidFill>
                                <a:srgbClr val="C00000"/>
                              </a:solidFill>
                              <a:latin typeface="Cambria Math" panose="02040503050406030204" pitchFamily="18" charset="0"/>
                            </a:rPr>
                            <m:t>200</m:t>
                          </m:r>
                        </m:e>
                      </m:rad>
                    </m:oMath>
                  </m:oMathPara>
                </a14:m>
                <a:endParaRPr lang="en-GB" sz="3600" dirty="0">
                  <a:solidFill>
                    <a:srgbClr val="C0000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1907704" y="1916832"/>
                <a:ext cx="6906675" cy="1265667"/>
              </a:xfrm>
              <a:prstGeom prst="rect">
                <a:avLst/>
              </a:prstGeom>
              <a:blipFill rotWithShape="0">
                <a:blip r:embed="rId2"/>
                <a:stretch>
                  <a:fillRect l="-2736" t="-721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3334558" y="4149080"/>
                <a:ext cx="1555490" cy="78047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GB" sz="4000" b="1" i="1" smtClean="0">
                          <a:solidFill>
                            <a:srgbClr val="00B050"/>
                          </a:solidFill>
                          <a:latin typeface="Cambria Math" panose="02040503050406030204" pitchFamily="18" charset="0"/>
                        </a:rPr>
                        <m:t>𝟑𝟎</m:t>
                      </m:r>
                      <m:rad>
                        <m:radPr>
                          <m:degHide m:val="on"/>
                          <m:ctrlPr>
                            <a:rPr lang="en-GB" sz="4000" b="1" i="1" smtClean="0">
                              <a:solidFill>
                                <a:srgbClr val="00B050"/>
                              </a:solidFill>
                              <a:latin typeface="Cambria Math" panose="02040503050406030204" pitchFamily="18" charset="0"/>
                            </a:rPr>
                          </m:ctrlPr>
                        </m:radPr>
                        <m:deg/>
                        <m:e>
                          <m:r>
                            <a:rPr lang="en-GB" sz="4000" b="1" i="1" smtClean="0">
                              <a:solidFill>
                                <a:srgbClr val="00B050"/>
                              </a:solidFill>
                              <a:latin typeface="Cambria Math" panose="02040503050406030204" pitchFamily="18" charset="0"/>
                            </a:rPr>
                            <m:t>𝟐</m:t>
                          </m:r>
                        </m:e>
                      </m:rad>
                    </m:oMath>
                  </m:oMathPara>
                </a14:m>
                <a:endParaRPr lang="en-GB" sz="4000" b="1" dirty="0">
                  <a:solidFill>
                    <a:srgbClr val="00B050"/>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3334558" y="4149080"/>
                <a:ext cx="1555490" cy="780470"/>
              </a:xfrm>
              <a:prstGeom prst="rect">
                <a:avLst/>
              </a:prstGeom>
              <a:blipFill rotWithShape="0">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93922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6.</a:t>
            </a:r>
            <a:endParaRPr lang="en-GB" sz="3200" b="1" dirty="0">
              <a:solidFill>
                <a:srgbClr val="C00000"/>
              </a:solidFill>
            </a:endParaRPr>
          </a:p>
        </p:txBody>
      </p:sp>
      <mc:AlternateContent xmlns:mc="http://schemas.openxmlformats.org/markup-compatibility/2006">
        <mc:Choice xmlns:a14="http://schemas.microsoft.com/office/drawing/2010/main" Requires="a14">
          <p:sp>
            <p:nvSpPr>
              <p:cNvPr id="8" name="TextBox 7"/>
              <p:cNvSpPr txBox="1"/>
              <p:nvPr/>
            </p:nvSpPr>
            <p:spPr>
              <a:xfrm>
                <a:off x="1907704" y="1916832"/>
                <a:ext cx="6906675" cy="1566519"/>
              </a:xfrm>
              <a:prstGeom prst="rect">
                <a:avLst/>
              </a:prstGeom>
              <a:noFill/>
            </p:spPr>
            <p:txBody>
              <a:bodyPr wrap="square" rtlCol="0">
                <a:spAutoFit/>
              </a:bodyPr>
              <a:lstStyle/>
              <a:p>
                <a:r>
                  <a:rPr lang="en-GB" sz="3600" dirty="0" smtClean="0">
                    <a:solidFill>
                      <a:srgbClr val="C00000"/>
                    </a:solidFill>
                  </a:rPr>
                  <a:t>What is the equation of y = 2x² after a translation of </a:t>
                </a:r>
                <a14:m>
                  <m:oMath xmlns:m="http://schemas.openxmlformats.org/officeDocument/2006/math">
                    <m:d>
                      <m:dPr>
                        <m:begChr m:val="["/>
                        <m:endChr m:val="]"/>
                        <m:ctrlPr>
                          <a:rPr lang="en-GB" sz="3600" i="1" smtClean="0">
                            <a:solidFill>
                              <a:srgbClr val="C00000"/>
                            </a:solidFill>
                            <a:latin typeface="Cambria Math" panose="02040503050406030204" pitchFamily="18" charset="0"/>
                          </a:rPr>
                        </m:ctrlPr>
                      </m:dPr>
                      <m:e>
                        <m:m>
                          <m:mPr>
                            <m:mcs>
                              <m:mc>
                                <m:mcPr>
                                  <m:count m:val="1"/>
                                  <m:mcJc m:val="center"/>
                                </m:mcPr>
                              </m:mc>
                            </m:mcs>
                            <m:ctrlPr>
                              <a:rPr lang="en-GB" sz="3600" i="1" smtClean="0">
                                <a:solidFill>
                                  <a:srgbClr val="C00000"/>
                                </a:solidFill>
                                <a:latin typeface="Cambria Math" panose="02040503050406030204" pitchFamily="18" charset="0"/>
                              </a:rPr>
                            </m:ctrlPr>
                          </m:mPr>
                          <m:mr>
                            <m:e>
                              <m:r>
                                <m:rPr>
                                  <m:brk m:alnAt="7"/>
                                </m:rPr>
                                <a:rPr lang="en-GB" sz="3600" i="1" smtClean="0">
                                  <a:solidFill>
                                    <a:srgbClr val="C00000"/>
                                  </a:solidFill>
                                  <a:latin typeface="Cambria Math" panose="02040503050406030204" pitchFamily="18" charset="0"/>
                                </a:rPr>
                                <m:t>−3</m:t>
                              </m:r>
                            </m:e>
                          </m:mr>
                          <m:mr>
                            <m:e>
                              <m:r>
                                <a:rPr lang="en-GB" sz="3600" i="1" smtClean="0">
                                  <a:solidFill>
                                    <a:srgbClr val="C00000"/>
                                  </a:solidFill>
                                  <a:latin typeface="Cambria Math" panose="02040503050406030204" pitchFamily="18" charset="0"/>
                                </a:rPr>
                                <m:t>2</m:t>
                              </m:r>
                            </m:e>
                          </m:mr>
                        </m:m>
                      </m:e>
                    </m:d>
                  </m:oMath>
                </a14:m>
                <a:r>
                  <a:rPr lang="en-GB" sz="3600" dirty="0" smtClean="0">
                    <a:solidFill>
                      <a:srgbClr val="C00000"/>
                    </a:solidFill>
                  </a:rPr>
                  <a:t>?</a:t>
                </a:r>
                <a:endParaRPr lang="en-GB" sz="3600" dirty="0">
                  <a:solidFill>
                    <a:srgbClr val="C0000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1907704" y="1916832"/>
                <a:ext cx="6906675" cy="1566519"/>
              </a:xfrm>
              <a:prstGeom prst="rect">
                <a:avLst/>
              </a:prstGeom>
              <a:blipFill rotWithShape="0">
                <a:blip r:embed="rId2"/>
                <a:stretch>
                  <a:fillRect l="-2736" t="-5837" r="-3619" b="-3113"/>
                </a:stretch>
              </a:blipFill>
            </p:spPr>
            <p:txBody>
              <a:bodyPr/>
              <a:lstStyle/>
              <a:p>
                <a:r>
                  <a:rPr lang="en-GB">
                    <a:noFill/>
                  </a:rPr>
                  <a:t> </a:t>
                </a:r>
              </a:p>
            </p:txBody>
          </p:sp>
        </mc:Fallback>
      </mc:AlternateContent>
      <p:sp>
        <p:nvSpPr>
          <p:cNvPr id="2" name="Rectangle 1"/>
          <p:cNvSpPr/>
          <p:nvPr/>
        </p:nvSpPr>
        <p:spPr>
          <a:xfrm>
            <a:off x="2771800" y="4653136"/>
            <a:ext cx="3047629" cy="707886"/>
          </a:xfrm>
          <a:prstGeom prst="rect">
            <a:avLst/>
          </a:prstGeom>
        </p:spPr>
        <p:txBody>
          <a:bodyPr wrap="none">
            <a:spAutoFit/>
          </a:bodyPr>
          <a:lstStyle/>
          <a:p>
            <a:pPr lvl="0"/>
            <a:r>
              <a:rPr lang="en-GB" sz="4000" b="1" dirty="0" smtClean="0">
                <a:solidFill>
                  <a:srgbClr val="00B050"/>
                </a:solidFill>
              </a:rPr>
              <a:t>y= 2(x+3)² + 2</a:t>
            </a:r>
            <a:endParaRPr lang="en-GB" sz="4000" b="1" dirty="0">
              <a:solidFill>
                <a:srgbClr val="00B050"/>
              </a:solidFill>
            </a:endParaRPr>
          </a:p>
        </p:txBody>
      </p:sp>
    </p:spTree>
    <p:extLst>
      <p:ext uri="{BB962C8B-B14F-4D97-AF65-F5344CB8AC3E}">
        <p14:creationId xmlns:p14="http://schemas.microsoft.com/office/powerpoint/2010/main" val="397533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196752"/>
            <a:ext cx="5531741" cy="2088232"/>
          </a:xfrm>
          <a:prstGeom prst="rect">
            <a:avLst/>
          </a:prstGeom>
        </p:spPr>
      </p:pic>
    </p:spTree>
    <p:extLst>
      <p:ext uri="{BB962C8B-B14F-4D97-AF65-F5344CB8AC3E}">
        <p14:creationId xmlns:p14="http://schemas.microsoft.com/office/powerpoint/2010/main" val="2192160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7.</a:t>
            </a:r>
            <a:endParaRPr lang="en-GB" sz="3200" b="1" dirty="0">
              <a:solidFill>
                <a:srgbClr val="C00000"/>
              </a:solidFill>
            </a:endParaRPr>
          </a:p>
        </p:txBody>
      </p:sp>
      <p:sp>
        <p:nvSpPr>
          <p:cNvPr id="8" name="TextBox 7"/>
          <p:cNvSpPr txBox="1"/>
          <p:nvPr/>
        </p:nvSpPr>
        <p:spPr>
          <a:xfrm>
            <a:off x="1907704" y="1916832"/>
            <a:ext cx="6906675" cy="1200329"/>
          </a:xfrm>
          <a:prstGeom prst="rect">
            <a:avLst/>
          </a:prstGeom>
          <a:noFill/>
        </p:spPr>
        <p:txBody>
          <a:bodyPr wrap="square" rtlCol="0">
            <a:spAutoFit/>
          </a:bodyPr>
          <a:lstStyle/>
          <a:p>
            <a:r>
              <a:rPr lang="en-GB" sz="3600" dirty="0" smtClean="0">
                <a:solidFill>
                  <a:srgbClr val="C00000"/>
                </a:solidFill>
              </a:rPr>
              <a:t>Write 3x² - 12x + 13 in the form a(</a:t>
            </a:r>
            <a:r>
              <a:rPr lang="en-GB" sz="3600" dirty="0" err="1" smtClean="0">
                <a:solidFill>
                  <a:srgbClr val="C00000"/>
                </a:solidFill>
              </a:rPr>
              <a:t>x+b</a:t>
            </a:r>
            <a:r>
              <a:rPr lang="en-GB" sz="3600" dirty="0" smtClean="0">
                <a:solidFill>
                  <a:srgbClr val="C00000"/>
                </a:solidFill>
              </a:rPr>
              <a:t>)² + c</a:t>
            </a:r>
            <a:endParaRPr lang="en-GB" sz="3600" dirty="0">
              <a:solidFill>
                <a:srgbClr val="C00000"/>
              </a:solidFill>
            </a:endParaRPr>
          </a:p>
        </p:txBody>
      </p:sp>
      <p:sp>
        <p:nvSpPr>
          <p:cNvPr id="2" name="Rectangle 1"/>
          <p:cNvSpPr/>
          <p:nvPr/>
        </p:nvSpPr>
        <p:spPr>
          <a:xfrm>
            <a:off x="3131840" y="3645024"/>
            <a:ext cx="2664512" cy="707886"/>
          </a:xfrm>
          <a:prstGeom prst="rect">
            <a:avLst/>
          </a:prstGeom>
        </p:spPr>
        <p:txBody>
          <a:bodyPr wrap="none">
            <a:spAutoFit/>
          </a:bodyPr>
          <a:lstStyle/>
          <a:p>
            <a:pPr lvl="0"/>
            <a:r>
              <a:rPr lang="en-GB" sz="4000" b="1" dirty="0" smtClean="0">
                <a:solidFill>
                  <a:srgbClr val="00B050"/>
                </a:solidFill>
              </a:rPr>
              <a:t>3(x – 2)² + 1</a:t>
            </a:r>
            <a:endParaRPr lang="en-GB" sz="4000" b="1" dirty="0">
              <a:solidFill>
                <a:srgbClr val="00B050"/>
              </a:solidFill>
            </a:endParaRPr>
          </a:p>
        </p:txBody>
      </p:sp>
    </p:spTree>
    <p:extLst>
      <p:ext uri="{BB962C8B-B14F-4D97-AF65-F5344CB8AC3E}">
        <p14:creationId xmlns:p14="http://schemas.microsoft.com/office/powerpoint/2010/main" val="233107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8.</a:t>
            </a:r>
            <a:endParaRPr lang="en-GB" sz="3200" b="1" dirty="0">
              <a:solidFill>
                <a:srgbClr val="C00000"/>
              </a:solidFill>
            </a:endParaRPr>
          </a:p>
        </p:txBody>
      </p:sp>
      <mc:AlternateContent xmlns:mc="http://schemas.openxmlformats.org/markup-compatibility/2006">
        <mc:Choice xmlns:a14="http://schemas.microsoft.com/office/drawing/2010/main" Requires="a14">
          <p:sp>
            <p:nvSpPr>
              <p:cNvPr id="8" name="TextBox 7"/>
              <p:cNvSpPr txBox="1"/>
              <p:nvPr/>
            </p:nvSpPr>
            <p:spPr>
              <a:xfrm>
                <a:off x="1907704" y="1916832"/>
                <a:ext cx="6906675" cy="1247777"/>
              </a:xfrm>
              <a:prstGeom prst="rect">
                <a:avLst/>
              </a:prstGeom>
              <a:noFill/>
            </p:spPr>
            <p:txBody>
              <a:bodyPr wrap="square" rtlCol="0">
                <a:spAutoFit/>
              </a:bodyPr>
              <a:lstStyle/>
              <a:p>
                <a:r>
                  <a:rPr lang="en-GB" sz="3600" dirty="0" smtClean="0">
                    <a:solidFill>
                      <a:srgbClr val="C00000"/>
                    </a:solidFill>
                  </a:rPr>
                  <a:t>Solve:</a:t>
                </a:r>
              </a:p>
              <a:p>
                <a14:m>
                  <m:oMathPara xmlns:m="http://schemas.openxmlformats.org/officeDocument/2006/math">
                    <m:oMathParaPr>
                      <m:jc m:val="centerGroup"/>
                    </m:oMathParaPr>
                    <m:oMath xmlns:m="http://schemas.openxmlformats.org/officeDocument/2006/math">
                      <m:sSup>
                        <m:sSupPr>
                          <m:ctrlPr>
                            <a:rPr lang="en-GB" sz="3600" i="1" smtClean="0">
                              <a:solidFill>
                                <a:srgbClr val="C00000"/>
                              </a:solidFill>
                              <a:latin typeface="Cambria Math" panose="02040503050406030204" pitchFamily="18" charset="0"/>
                            </a:rPr>
                          </m:ctrlPr>
                        </m:sSupPr>
                        <m:e>
                          <m:r>
                            <a:rPr lang="en-GB" sz="3600" i="1" smtClean="0">
                              <a:solidFill>
                                <a:srgbClr val="C00000"/>
                              </a:solidFill>
                              <a:latin typeface="Cambria Math" panose="02040503050406030204" pitchFamily="18" charset="0"/>
                            </a:rPr>
                            <m:t>2</m:t>
                          </m:r>
                        </m:e>
                        <m:sup>
                          <m:r>
                            <a:rPr lang="en-GB" sz="3600" i="1" smtClean="0">
                              <a:solidFill>
                                <a:srgbClr val="C00000"/>
                              </a:solidFill>
                              <a:latin typeface="Cambria Math" panose="02040503050406030204" pitchFamily="18" charset="0"/>
                            </a:rPr>
                            <m:t>𝑥</m:t>
                          </m:r>
                        </m:sup>
                      </m:sSup>
                      <m:r>
                        <a:rPr lang="en-GB" sz="3600" i="1" smtClean="0">
                          <a:solidFill>
                            <a:srgbClr val="C00000"/>
                          </a:solidFill>
                          <a:latin typeface="Cambria Math" panose="02040503050406030204" pitchFamily="18" charset="0"/>
                        </a:rPr>
                        <m:t>=512</m:t>
                      </m:r>
                    </m:oMath>
                  </m:oMathPara>
                </a14:m>
                <a:endParaRPr lang="en-GB" sz="3600" dirty="0">
                  <a:solidFill>
                    <a:srgbClr val="C0000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1907704" y="1916832"/>
                <a:ext cx="6906675" cy="1247777"/>
              </a:xfrm>
              <a:prstGeom prst="rect">
                <a:avLst/>
              </a:prstGeom>
              <a:blipFill rotWithShape="0">
                <a:blip r:embed="rId2"/>
                <a:stretch>
                  <a:fillRect l="-2736" t="-7317"/>
                </a:stretch>
              </a:blipFill>
            </p:spPr>
            <p:txBody>
              <a:bodyPr/>
              <a:lstStyle/>
              <a:p>
                <a:r>
                  <a:rPr lang="en-GB">
                    <a:noFill/>
                  </a:rPr>
                  <a:t> </a:t>
                </a:r>
              </a:p>
            </p:txBody>
          </p:sp>
        </mc:Fallback>
      </mc:AlternateContent>
      <p:sp>
        <p:nvSpPr>
          <p:cNvPr id="2" name="Rectangle 1"/>
          <p:cNvSpPr/>
          <p:nvPr/>
        </p:nvSpPr>
        <p:spPr>
          <a:xfrm>
            <a:off x="3334558" y="4077072"/>
            <a:ext cx="1165704" cy="707886"/>
          </a:xfrm>
          <a:prstGeom prst="rect">
            <a:avLst/>
          </a:prstGeom>
        </p:spPr>
        <p:txBody>
          <a:bodyPr wrap="none">
            <a:spAutoFit/>
          </a:bodyPr>
          <a:lstStyle/>
          <a:p>
            <a:pPr lvl="0"/>
            <a:r>
              <a:rPr lang="en-GB" sz="4000" b="1" dirty="0" smtClean="0">
                <a:solidFill>
                  <a:srgbClr val="00B050"/>
                </a:solidFill>
              </a:rPr>
              <a:t>x = 9</a:t>
            </a:r>
            <a:endParaRPr lang="en-GB" sz="4000" b="1" dirty="0">
              <a:solidFill>
                <a:srgbClr val="00B050"/>
              </a:solidFill>
            </a:endParaRPr>
          </a:p>
        </p:txBody>
      </p:sp>
    </p:spTree>
    <p:extLst>
      <p:ext uri="{BB962C8B-B14F-4D97-AF65-F5344CB8AC3E}">
        <p14:creationId xmlns:p14="http://schemas.microsoft.com/office/powerpoint/2010/main" val="69068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9.</a:t>
            </a:r>
            <a:endParaRPr lang="en-GB" sz="3200" b="1" dirty="0">
              <a:solidFill>
                <a:srgbClr val="C00000"/>
              </a:solidFill>
            </a:endParaRPr>
          </a:p>
        </p:txBody>
      </p:sp>
      <p:sp>
        <p:nvSpPr>
          <p:cNvPr id="8" name="TextBox 7"/>
          <p:cNvSpPr txBox="1"/>
          <p:nvPr/>
        </p:nvSpPr>
        <p:spPr>
          <a:xfrm>
            <a:off x="1763688" y="1916832"/>
            <a:ext cx="6906675" cy="1200329"/>
          </a:xfrm>
          <a:prstGeom prst="rect">
            <a:avLst/>
          </a:prstGeom>
          <a:noFill/>
        </p:spPr>
        <p:txBody>
          <a:bodyPr wrap="square" rtlCol="0">
            <a:spAutoFit/>
          </a:bodyPr>
          <a:lstStyle/>
          <a:p>
            <a:r>
              <a:rPr lang="en-GB" sz="3600" dirty="0" smtClean="0">
                <a:solidFill>
                  <a:srgbClr val="C00000"/>
                </a:solidFill>
              </a:rPr>
              <a:t>Solve the inequality 14 - x² &lt; 5x</a:t>
            </a:r>
          </a:p>
          <a:p>
            <a:endParaRPr lang="en-GB" sz="3600" dirty="0" smtClean="0">
              <a:solidFill>
                <a:srgbClr val="C00000"/>
              </a:solidFill>
            </a:endParaRPr>
          </a:p>
        </p:txBody>
      </p:sp>
      <p:sp>
        <p:nvSpPr>
          <p:cNvPr id="2" name="Rectangle 1"/>
          <p:cNvSpPr/>
          <p:nvPr/>
        </p:nvSpPr>
        <p:spPr>
          <a:xfrm>
            <a:off x="2939982" y="3075057"/>
            <a:ext cx="3297698" cy="707886"/>
          </a:xfrm>
          <a:prstGeom prst="rect">
            <a:avLst/>
          </a:prstGeom>
        </p:spPr>
        <p:txBody>
          <a:bodyPr wrap="none">
            <a:spAutoFit/>
          </a:bodyPr>
          <a:lstStyle/>
          <a:p>
            <a:pPr lvl="0"/>
            <a:r>
              <a:rPr lang="en-GB" sz="4000" b="1" dirty="0" smtClean="0">
                <a:solidFill>
                  <a:srgbClr val="00B050"/>
                </a:solidFill>
              </a:rPr>
              <a:t>x &gt; 2  and x &lt; 7</a:t>
            </a:r>
            <a:endParaRPr lang="en-GB" sz="4000" b="1" dirty="0">
              <a:solidFill>
                <a:srgbClr val="00B050"/>
              </a:solidFill>
            </a:endParaRPr>
          </a:p>
        </p:txBody>
      </p:sp>
    </p:spTree>
    <p:extLst>
      <p:ext uri="{BB962C8B-B14F-4D97-AF65-F5344CB8AC3E}">
        <p14:creationId xmlns:p14="http://schemas.microsoft.com/office/powerpoint/2010/main" val="315477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355325" cy="584775"/>
          </a:xfrm>
          <a:prstGeom prst="rect">
            <a:avLst/>
          </a:prstGeom>
          <a:noFill/>
        </p:spPr>
        <p:txBody>
          <a:bodyPr wrap="none" rtlCol="0">
            <a:spAutoFit/>
          </a:bodyPr>
          <a:lstStyle/>
          <a:p>
            <a:r>
              <a:rPr lang="en-GB" sz="3200" b="1" dirty="0" smtClean="0">
                <a:solidFill>
                  <a:srgbClr val="C00000"/>
                </a:solidFill>
              </a:rPr>
              <a:t>Question 10.</a:t>
            </a:r>
            <a:endParaRPr lang="en-GB" sz="3200" b="1" dirty="0">
              <a:solidFill>
                <a:srgbClr val="C00000"/>
              </a:solidFill>
            </a:endParaRPr>
          </a:p>
        </p:txBody>
      </p:sp>
      <mc:AlternateContent xmlns:mc="http://schemas.openxmlformats.org/markup-compatibility/2006">
        <mc:Choice xmlns:a14="http://schemas.microsoft.com/office/drawing/2010/main" Requires="a14">
          <p:sp>
            <p:nvSpPr>
              <p:cNvPr id="8" name="TextBox 7"/>
              <p:cNvSpPr txBox="1"/>
              <p:nvPr/>
            </p:nvSpPr>
            <p:spPr>
              <a:xfrm>
                <a:off x="1763688" y="1916832"/>
                <a:ext cx="6906675" cy="3232103"/>
              </a:xfrm>
              <a:prstGeom prst="rect">
                <a:avLst/>
              </a:prstGeom>
              <a:noFill/>
            </p:spPr>
            <p:txBody>
              <a:bodyPr wrap="square" rtlCol="0">
                <a:spAutoFit/>
              </a:bodyPr>
              <a:lstStyle/>
              <a:p>
                <a:r>
                  <a:rPr lang="en-GB" sz="3600" dirty="0" smtClean="0">
                    <a:solidFill>
                      <a:srgbClr val="C00000"/>
                    </a:solidFill>
                  </a:rPr>
                  <a:t>Find the equation of the curve </a:t>
                </a:r>
              </a:p>
              <a:p>
                <a:r>
                  <a:rPr lang="en-GB" sz="3600" dirty="0" smtClean="0">
                    <a:solidFill>
                      <a:srgbClr val="C00000"/>
                    </a:solidFill>
                  </a:rPr>
                  <a:t>y = x³ + x after a translation of </a:t>
                </a:r>
                <a14:m>
                  <m:oMath xmlns:m="http://schemas.openxmlformats.org/officeDocument/2006/math">
                    <m:d>
                      <m:dPr>
                        <m:begChr m:val="["/>
                        <m:endChr m:val="]"/>
                        <m:ctrlPr>
                          <a:rPr lang="en-GB" sz="3600" i="1" smtClean="0">
                            <a:solidFill>
                              <a:srgbClr val="C00000"/>
                            </a:solidFill>
                            <a:latin typeface="Cambria Math" panose="02040503050406030204" pitchFamily="18" charset="0"/>
                          </a:rPr>
                        </m:ctrlPr>
                      </m:dPr>
                      <m:e>
                        <m:m>
                          <m:mPr>
                            <m:mcs>
                              <m:mc>
                                <m:mcPr>
                                  <m:count m:val="1"/>
                                  <m:mcJc m:val="center"/>
                                </m:mcPr>
                              </m:mc>
                            </m:mcs>
                            <m:ctrlPr>
                              <a:rPr lang="en-GB" sz="3600" i="1" smtClean="0">
                                <a:solidFill>
                                  <a:srgbClr val="C00000"/>
                                </a:solidFill>
                                <a:latin typeface="Cambria Math" panose="02040503050406030204" pitchFamily="18" charset="0"/>
                              </a:rPr>
                            </m:ctrlPr>
                          </m:mPr>
                          <m:mr>
                            <m:e>
                              <m:r>
                                <m:rPr>
                                  <m:brk m:alnAt="7"/>
                                </m:rPr>
                                <a:rPr lang="en-GB" sz="3600" i="1" smtClean="0">
                                  <a:solidFill>
                                    <a:srgbClr val="C00000"/>
                                  </a:solidFill>
                                  <a:latin typeface="Cambria Math" panose="02040503050406030204" pitchFamily="18" charset="0"/>
                                </a:rPr>
                                <m:t>2</m:t>
                              </m:r>
                            </m:e>
                          </m:mr>
                          <m:mr>
                            <m:e>
                              <m:r>
                                <a:rPr lang="en-GB" sz="3600" i="1" smtClean="0">
                                  <a:solidFill>
                                    <a:srgbClr val="C00000"/>
                                  </a:solidFill>
                                  <a:latin typeface="Cambria Math" panose="02040503050406030204" pitchFamily="18" charset="0"/>
                                </a:rPr>
                                <m:t>0</m:t>
                              </m:r>
                            </m:e>
                          </m:mr>
                        </m:m>
                      </m:e>
                    </m:d>
                  </m:oMath>
                </a14:m>
                <a:r>
                  <a:rPr lang="en-GB" sz="3600" dirty="0" smtClean="0">
                    <a:solidFill>
                      <a:srgbClr val="C00000"/>
                    </a:solidFill>
                  </a:rPr>
                  <a:t>.</a:t>
                </a:r>
              </a:p>
              <a:p>
                <a:r>
                  <a:rPr lang="en-GB" sz="3600" dirty="0" smtClean="0">
                    <a:solidFill>
                      <a:srgbClr val="C00000"/>
                    </a:solidFill>
                  </a:rPr>
                  <a:t>Give your answer in the form</a:t>
                </a:r>
              </a:p>
              <a:p>
                <a:r>
                  <a:rPr lang="en-GB" sz="3600" dirty="0" smtClean="0">
                    <a:solidFill>
                      <a:srgbClr val="C00000"/>
                    </a:solidFill>
                  </a:rPr>
                  <a:t>y = ax³ + bx² + cx +d.</a:t>
                </a:r>
                <a:endParaRPr lang="en-GB" sz="3600" dirty="0" smtClean="0">
                  <a:solidFill>
                    <a:srgbClr val="C00000"/>
                  </a:solidFill>
                </a:endParaRPr>
              </a:p>
              <a:p>
                <a:endParaRPr lang="en-GB" sz="3600" dirty="0" smtClean="0">
                  <a:solidFill>
                    <a:srgbClr val="C0000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1763688" y="1916832"/>
                <a:ext cx="6906675" cy="3232103"/>
              </a:xfrm>
              <a:prstGeom prst="rect">
                <a:avLst/>
              </a:prstGeom>
              <a:blipFill rotWithShape="0">
                <a:blip r:embed="rId2"/>
                <a:stretch>
                  <a:fillRect l="-2648" t="-2825"/>
                </a:stretch>
              </a:blipFill>
            </p:spPr>
            <p:txBody>
              <a:bodyPr/>
              <a:lstStyle/>
              <a:p>
                <a:r>
                  <a:rPr lang="en-GB">
                    <a:noFill/>
                  </a:rPr>
                  <a:t> </a:t>
                </a:r>
              </a:p>
            </p:txBody>
          </p:sp>
        </mc:Fallback>
      </mc:AlternateContent>
      <p:sp>
        <p:nvSpPr>
          <p:cNvPr id="2" name="Rectangle 1"/>
          <p:cNvSpPr/>
          <p:nvPr/>
        </p:nvSpPr>
        <p:spPr>
          <a:xfrm>
            <a:off x="2123728" y="5080410"/>
            <a:ext cx="4527201" cy="707886"/>
          </a:xfrm>
          <a:prstGeom prst="rect">
            <a:avLst/>
          </a:prstGeom>
        </p:spPr>
        <p:txBody>
          <a:bodyPr wrap="none">
            <a:spAutoFit/>
          </a:bodyPr>
          <a:lstStyle/>
          <a:p>
            <a:pPr lvl="0"/>
            <a:r>
              <a:rPr lang="en-GB" sz="4000" b="1" dirty="0" smtClean="0">
                <a:solidFill>
                  <a:srgbClr val="00B050"/>
                </a:solidFill>
              </a:rPr>
              <a:t>y = x³ - 6x² + 13x - 10</a:t>
            </a:r>
            <a:endParaRPr lang="en-GB" sz="4000" b="1" dirty="0">
              <a:solidFill>
                <a:srgbClr val="00B050"/>
              </a:solidFill>
            </a:endParaRPr>
          </a:p>
        </p:txBody>
      </p:sp>
    </p:spTree>
    <p:extLst>
      <p:ext uri="{BB962C8B-B14F-4D97-AF65-F5344CB8AC3E}">
        <p14:creationId xmlns:p14="http://schemas.microsoft.com/office/powerpoint/2010/main" val="66849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844824"/>
            <a:ext cx="4850793" cy="1917460"/>
          </a:xfrm>
          <a:prstGeom prst="rect">
            <a:avLst/>
          </a:prstGeom>
        </p:spPr>
      </p:pic>
    </p:spTree>
    <p:extLst>
      <p:ext uri="{BB962C8B-B14F-4D97-AF65-F5344CB8AC3E}">
        <p14:creationId xmlns:p14="http://schemas.microsoft.com/office/powerpoint/2010/main" val="1652951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a:t>
            </a:r>
            <a:r>
              <a:rPr lang="en-GB" sz="3200" b="1" dirty="0">
                <a:solidFill>
                  <a:srgbClr val="C00000"/>
                </a:solidFill>
              </a:rPr>
              <a:t>1</a:t>
            </a:r>
            <a:r>
              <a:rPr lang="en-GB" sz="3200" b="1" dirty="0" smtClean="0">
                <a:solidFill>
                  <a:srgbClr val="C00000"/>
                </a:solidFill>
              </a:rPr>
              <a:t>.</a:t>
            </a:r>
            <a:endParaRPr lang="en-GB" sz="3200" b="1" dirty="0">
              <a:solidFill>
                <a:srgbClr val="C00000"/>
              </a:solidFill>
            </a:endParaRPr>
          </a:p>
        </p:txBody>
      </p:sp>
      <p:pic>
        <p:nvPicPr>
          <p:cNvPr id="2" name="Picture 1"/>
          <p:cNvPicPr>
            <a:picLocks noChangeAspect="1"/>
          </p:cNvPicPr>
          <p:nvPr/>
        </p:nvPicPr>
        <p:blipFill>
          <a:blip r:embed="rId2"/>
          <a:stretch>
            <a:fillRect/>
          </a:stretch>
        </p:blipFill>
        <p:spPr>
          <a:xfrm>
            <a:off x="827583" y="1484784"/>
            <a:ext cx="7714569" cy="4104456"/>
          </a:xfrm>
          <a:prstGeom prst="rect">
            <a:avLst/>
          </a:prstGeom>
        </p:spPr>
      </p:pic>
    </p:spTree>
    <p:extLst>
      <p:ext uri="{BB962C8B-B14F-4D97-AF65-F5344CB8AC3E}">
        <p14:creationId xmlns:p14="http://schemas.microsoft.com/office/powerpoint/2010/main" val="3249218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a:t>
            </a:r>
            <a:r>
              <a:rPr lang="en-GB" sz="3200" b="1" dirty="0" smtClean="0">
                <a:solidFill>
                  <a:srgbClr val="C00000"/>
                </a:solidFill>
              </a:rPr>
              <a:t>2.</a:t>
            </a:r>
            <a:endParaRPr lang="en-GB" sz="3200" b="1" dirty="0">
              <a:solidFill>
                <a:srgbClr val="C00000"/>
              </a:solidFill>
            </a:endParaRPr>
          </a:p>
        </p:txBody>
      </p:sp>
      <p:pic>
        <p:nvPicPr>
          <p:cNvPr id="4" name="Picture 3"/>
          <p:cNvPicPr>
            <a:picLocks noChangeAspect="1"/>
          </p:cNvPicPr>
          <p:nvPr/>
        </p:nvPicPr>
        <p:blipFill>
          <a:blip r:embed="rId2"/>
          <a:stretch>
            <a:fillRect/>
          </a:stretch>
        </p:blipFill>
        <p:spPr>
          <a:xfrm>
            <a:off x="755576" y="1412776"/>
            <a:ext cx="7751256" cy="4176464"/>
          </a:xfrm>
          <a:prstGeom prst="rect">
            <a:avLst/>
          </a:prstGeom>
        </p:spPr>
      </p:pic>
    </p:spTree>
    <p:extLst>
      <p:ext uri="{BB962C8B-B14F-4D97-AF65-F5344CB8AC3E}">
        <p14:creationId xmlns:p14="http://schemas.microsoft.com/office/powerpoint/2010/main" val="2050561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a:t>
            </a:r>
            <a:r>
              <a:rPr lang="en-GB" sz="3200" b="1" dirty="0">
                <a:solidFill>
                  <a:srgbClr val="C00000"/>
                </a:solidFill>
              </a:rPr>
              <a:t>3</a:t>
            </a:r>
            <a:r>
              <a:rPr lang="en-GB" sz="3200" b="1" dirty="0" smtClean="0">
                <a:solidFill>
                  <a:srgbClr val="C00000"/>
                </a:solidFill>
              </a:rPr>
              <a:t>.</a:t>
            </a:r>
            <a:endParaRPr lang="en-GB" sz="3200" b="1" dirty="0">
              <a:solidFill>
                <a:srgbClr val="C00000"/>
              </a:solidFill>
            </a:endParaRPr>
          </a:p>
        </p:txBody>
      </p:sp>
      <p:pic>
        <p:nvPicPr>
          <p:cNvPr id="2" name="Picture 1"/>
          <p:cNvPicPr>
            <a:picLocks noChangeAspect="1"/>
          </p:cNvPicPr>
          <p:nvPr/>
        </p:nvPicPr>
        <p:blipFill>
          <a:blip r:embed="rId2"/>
          <a:stretch>
            <a:fillRect/>
          </a:stretch>
        </p:blipFill>
        <p:spPr>
          <a:xfrm>
            <a:off x="611560" y="1412776"/>
            <a:ext cx="7632848" cy="4060977"/>
          </a:xfrm>
          <a:prstGeom prst="rect">
            <a:avLst/>
          </a:prstGeom>
        </p:spPr>
      </p:pic>
    </p:spTree>
    <p:extLst>
      <p:ext uri="{BB962C8B-B14F-4D97-AF65-F5344CB8AC3E}">
        <p14:creationId xmlns:p14="http://schemas.microsoft.com/office/powerpoint/2010/main" val="3433762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a:t>
            </a:r>
            <a:r>
              <a:rPr lang="en-GB" sz="3200" b="1" dirty="0" smtClean="0">
                <a:solidFill>
                  <a:srgbClr val="C00000"/>
                </a:solidFill>
              </a:rPr>
              <a:t>4.</a:t>
            </a:r>
            <a:endParaRPr lang="en-GB" sz="3200" b="1" dirty="0">
              <a:solidFill>
                <a:srgbClr val="C00000"/>
              </a:solidFill>
            </a:endParaRPr>
          </a:p>
        </p:txBody>
      </p:sp>
      <p:pic>
        <p:nvPicPr>
          <p:cNvPr id="4" name="Picture 3"/>
          <p:cNvPicPr>
            <a:picLocks noChangeAspect="1"/>
          </p:cNvPicPr>
          <p:nvPr/>
        </p:nvPicPr>
        <p:blipFill>
          <a:blip r:embed="rId2"/>
          <a:stretch>
            <a:fillRect/>
          </a:stretch>
        </p:blipFill>
        <p:spPr>
          <a:xfrm>
            <a:off x="683568" y="1412775"/>
            <a:ext cx="7560840" cy="4074981"/>
          </a:xfrm>
          <a:prstGeom prst="rect">
            <a:avLst/>
          </a:prstGeom>
        </p:spPr>
      </p:pic>
    </p:spTree>
    <p:extLst>
      <p:ext uri="{BB962C8B-B14F-4D97-AF65-F5344CB8AC3E}">
        <p14:creationId xmlns:p14="http://schemas.microsoft.com/office/powerpoint/2010/main" val="3719273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a:t>
            </a:r>
            <a:r>
              <a:rPr lang="en-GB" sz="3200" b="1" dirty="0">
                <a:solidFill>
                  <a:srgbClr val="C00000"/>
                </a:solidFill>
              </a:rPr>
              <a:t>5</a:t>
            </a:r>
            <a:r>
              <a:rPr lang="en-GB" sz="3200" b="1" dirty="0" smtClean="0">
                <a:solidFill>
                  <a:srgbClr val="C00000"/>
                </a:solidFill>
              </a:rPr>
              <a:t>.</a:t>
            </a:r>
            <a:endParaRPr lang="en-GB" sz="3200" b="1" dirty="0">
              <a:solidFill>
                <a:srgbClr val="C00000"/>
              </a:solidFill>
            </a:endParaRPr>
          </a:p>
        </p:txBody>
      </p:sp>
      <p:pic>
        <p:nvPicPr>
          <p:cNvPr id="2" name="Picture 1"/>
          <p:cNvPicPr>
            <a:picLocks noChangeAspect="1"/>
          </p:cNvPicPr>
          <p:nvPr/>
        </p:nvPicPr>
        <p:blipFill>
          <a:blip r:embed="rId2"/>
          <a:stretch>
            <a:fillRect/>
          </a:stretch>
        </p:blipFill>
        <p:spPr>
          <a:xfrm>
            <a:off x="1194460" y="1556792"/>
            <a:ext cx="6624915" cy="3544172"/>
          </a:xfrm>
          <a:prstGeom prst="rect">
            <a:avLst/>
          </a:prstGeom>
        </p:spPr>
      </p:pic>
    </p:spTree>
    <p:extLst>
      <p:ext uri="{BB962C8B-B14F-4D97-AF65-F5344CB8AC3E}">
        <p14:creationId xmlns:p14="http://schemas.microsoft.com/office/powerpoint/2010/main" val="784908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1.</a:t>
            </a:r>
            <a:endParaRPr lang="en-GB" sz="3200" b="1" dirty="0">
              <a:solidFill>
                <a:srgbClr val="C00000"/>
              </a:solidFill>
            </a:endParaRPr>
          </a:p>
        </p:txBody>
      </p:sp>
      <p:sp>
        <p:nvSpPr>
          <p:cNvPr id="8" name="TextBox 7"/>
          <p:cNvSpPr txBox="1"/>
          <p:nvPr/>
        </p:nvSpPr>
        <p:spPr>
          <a:xfrm>
            <a:off x="1907704" y="1916832"/>
            <a:ext cx="6906675" cy="1200329"/>
          </a:xfrm>
          <a:prstGeom prst="rect">
            <a:avLst/>
          </a:prstGeom>
          <a:noFill/>
        </p:spPr>
        <p:txBody>
          <a:bodyPr wrap="square" rtlCol="0">
            <a:spAutoFit/>
          </a:bodyPr>
          <a:lstStyle/>
          <a:p>
            <a:r>
              <a:rPr lang="en-GB" sz="3600" dirty="0" smtClean="0">
                <a:solidFill>
                  <a:srgbClr val="C00000"/>
                </a:solidFill>
              </a:rPr>
              <a:t>What is the gradient of the graph with the equation 2y – 7x – 1 = 0?</a:t>
            </a:r>
            <a:endParaRPr lang="en-GB" sz="3600" dirty="0">
              <a:solidFill>
                <a:srgbClr val="C00000"/>
              </a:solidFill>
            </a:endParaRPr>
          </a:p>
        </p:txBody>
      </p:sp>
    </p:spTree>
    <p:extLst>
      <p:ext uri="{BB962C8B-B14F-4D97-AF65-F5344CB8AC3E}">
        <p14:creationId xmlns:p14="http://schemas.microsoft.com/office/powerpoint/2010/main" val="4188287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700808"/>
            <a:ext cx="6768520" cy="923330"/>
          </a:xfrm>
          <a:prstGeom prst="rect">
            <a:avLst/>
          </a:prstGeom>
          <a:noFill/>
        </p:spPr>
        <p:txBody>
          <a:bodyPr wrap="none" rtlCol="0">
            <a:spAutoFit/>
          </a:bodyPr>
          <a:lstStyle/>
          <a:p>
            <a:r>
              <a:rPr lang="en-GB" sz="5400" b="1" dirty="0" smtClean="0">
                <a:solidFill>
                  <a:srgbClr val="C00000"/>
                </a:solidFill>
              </a:rPr>
              <a:t>Answers to Round </a:t>
            </a:r>
            <a:r>
              <a:rPr lang="en-GB" sz="5400" b="1" dirty="0" smtClean="0">
                <a:solidFill>
                  <a:srgbClr val="C00000"/>
                </a:solidFill>
              </a:rPr>
              <a:t>Two</a:t>
            </a:r>
            <a:endParaRPr lang="en-GB" sz="5400" b="1" dirty="0">
              <a:solidFill>
                <a:srgbClr val="C00000"/>
              </a:solidFill>
            </a:endParaRPr>
          </a:p>
        </p:txBody>
      </p:sp>
    </p:spTree>
    <p:extLst>
      <p:ext uri="{BB962C8B-B14F-4D97-AF65-F5344CB8AC3E}">
        <p14:creationId xmlns:p14="http://schemas.microsoft.com/office/powerpoint/2010/main" val="2772957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a:t>
            </a:r>
            <a:r>
              <a:rPr lang="en-GB" sz="3200" b="1" dirty="0">
                <a:solidFill>
                  <a:srgbClr val="C00000"/>
                </a:solidFill>
              </a:rPr>
              <a:t>1</a:t>
            </a:r>
            <a:r>
              <a:rPr lang="en-GB" sz="3200" b="1" dirty="0" smtClean="0">
                <a:solidFill>
                  <a:srgbClr val="C00000"/>
                </a:solidFill>
              </a:rPr>
              <a:t>.</a:t>
            </a:r>
            <a:endParaRPr lang="en-GB" sz="3200" b="1" dirty="0">
              <a:solidFill>
                <a:srgbClr val="C00000"/>
              </a:solidFill>
            </a:endParaRPr>
          </a:p>
        </p:txBody>
      </p:sp>
      <p:pic>
        <p:nvPicPr>
          <p:cNvPr id="2" name="Picture 1"/>
          <p:cNvPicPr>
            <a:picLocks noChangeAspect="1"/>
          </p:cNvPicPr>
          <p:nvPr/>
        </p:nvPicPr>
        <p:blipFill>
          <a:blip r:embed="rId2"/>
          <a:stretch>
            <a:fillRect/>
          </a:stretch>
        </p:blipFill>
        <p:spPr>
          <a:xfrm>
            <a:off x="1109181" y="1577081"/>
            <a:ext cx="6637606" cy="3531469"/>
          </a:xfrm>
          <a:prstGeom prst="rect">
            <a:avLst/>
          </a:prstGeom>
        </p:spPr>
      </p:pic>
      <p:pic>
        <p:nvPicPr>
          <p:cNvPr id="3" name="Picture 2"/>
          <p:cNvPicPr>
            <a:picLocks noChangeAspect="1"/>
          </p:cNvPicPr>
          <p:nvPr/>
        </p:nvPicPr>
        <p:blipFill>
          <a:blip r:embed="rId3"/>
          <a:stretch>
            <a:fillRect/>
          </a:stretch>
        </p:blipFill>
        <p:spPr>
          <a:xfrm>
            <a:off x="2261091" y="6021288"/>
            <a:ext cx="3693200" cy="520828"/>
          </a:xfrm>
          <a:prstGeom prst="rect">
            <a:avLst/>
          </a:prstGeom>
        </p:spPr>
      </p:pic>
      <p:sp>
        <p:nvSpPr>
          <p:cNvPr id="4" name="Oval 3"/>
          <p:cNvSpPr/>
          <p:nvPr/>
        </p:nvSpPr>
        <p:spPr>
          <a:xfrm>
            <a:off x="1331640" y="2334703"/>
            <a:ext cx="1152128"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549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2.</a:t>
            </a:r>
            <a:endParaRPr lang="en-GB" sz="3200" b="1" dirty="0">
              <a:solidFill>
                <a:srgbClr val="C00000"/>
              </a:solidFill>
            </a:endParaRPr>
          </a:p>
        </p:txBody>
      </p:sp>
      <p:pic>
        <p:nvPicPr>
          <p:cNvPr id="4" name="Picture 3"/>
          <p:cNvPicPr>
            <a:picLocks noChangeAspect="1"/>
          </p:cNvPicPr>
          <p:nvPr/>
        </p:nvPicPr>
        <p:blipFill>
          <a:blip r:embed="rId2"/>
          <a:stretch>
            <a:fillRect/>
          </a:stretch>
        </p:blipFill>
        <p:spPr>
          <a:xfrm>
            <a:off x="1187624" y="1484784"/>
            <a:ext cx="6624915" cy="3569579"/>
          </a:xfrm>
          <a:prstGeom prst="rect">
            <a:avLst/>
          </a:prstGeom>
        </p:spPr>
      </p:pic>
      <p:pic>
        <p:nvPicPr>
          <p:cNvPr id="5" name="Picture 4"/>
          <p:cNvPicPr>
            <a:picLocks noChangeAspect="1"/>
          </p:cNvPicPr>
          <p:nvPr/>
        </p:nvPicPr>
        <p:blipFill>
          <a:blip r:embed="rId3"/>
          <a:stretch>
            <a:fillRect/>
          </a:stretch>
        </p:blipFill>
        <p:spPr>
          <a:xfrm>
            <a:off x="2771800" y="5805264"/>
            <a:ext cx="2893641" cy="508125"/>
          </a:xfrm>
          <a:prstGeom prst="rect">
            <a:avLst/>
          </a:prstGeom>
        </p:spPr>
      </p:pic>
      <p:pic>
        <p:nvPicPr>
          <p:cNvPr id="2" name="Picture 1"/>
          <p:cNvPicPr>
            <a:picLocks noChangeAspect="1"/>
          </p:cNvPicPr>
          <p:nvPr/>
        </p:nvPicPr>
        <p:blipFill>
          <a:blip r:embed="rId4"/>
          <a:stretch>
            <a:fillRect/>
          </a:stretch>
        </p:blipFill>
        <p:spPr>
          <a:xfrm>
            <a:off x="6012160" y="2239260"/>
            <a:ext cx="1176630" cy="1030313"/>
          </a:xfrm>
          <a:prstGeom prst="rect">
            <a:avLst/>
          </a:prstGeom>
        </p:spPr>
      </p:pic>
    </p:spTree>
    <p:extLst>
      <p:ext uri="{BB962C8B-B14F-4D97-AF65-F5344CB8AC3E}">
        <p14:creationId xmlns:p14="http://schemas.microsoft.com/office/powerpoint/2010/main" val="333712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a:t>
            </a:r>
            <a:r>
              <a:rPr lang="en-GB" sz="3200" b="1" dirty="0">
                <a:solidFill>
                  <a:srgbClr val="C00000"/>
                </a:solidFill>
              </a:rPr>
              <a:t>3</a:t>
            </a:r>
            <a:r>
              <a:rPr lang="en-GB" sz="3200" b="1" dirty="0" smtClean="0">
                <a:solidFill>
                  <a:srgbClr val="C00000"/>
                </a:solidFill>
              </a:rPr>
              <a:t>.</a:t>
            </a:r>
            <a:endParaRPr lang="en-GB" sz="3200" b="1" dirty="0">
              <a:solidFill>
                <a:srgbClr val="C00000"/>
              </a:solidFill>
            </a:endParaRPr>
          </a:p>
        </p:txBody>
      </p:sp>
      <p:pic>
        <p:nvPicPr>
          <p:cNvPr id="2" name="Picture 1"/>
          <p:cNvPicPr>
            <a:picLocks noChangeAspect="1"/>
          </p:cNvPicPr>
          <p:nvPr/>
        </p:nvPicPr>
        <p:blipFill>
          <a:blip r:embed="rId2"/>
          <a:stretch>
            <a:fillRect/>
          </a:stretch>
        </p:blipFill>
        <p:spPr>
          <a:xfrm>
            <a:off x="1163349" y="1628800"/>
            <a:ext cx="6637606" cy="3531469"/>
          </a:xfrm>
          <a:prstGeom prst="rect">
            <a:avLst/>
          </a:prstGeom>
        </p:spPr>
      </p:pic>
      <p:pic>
        <p:nvPicPr>
          <p:cNvPr id="3" name="Picture 2"/>
          <p:cNvPicPr>
            <a:picLocks noChangeAspect="1"/>
          </p:cNvPicPr>
          <p:nvPr/>
        </p:nvPicPr>
        <p:blipFill>
          <a:blip r:embed="rId3"/>
          <a:stretch>
            <a:fillRect/>
          </a:stretch>
        </p:blipFill>
        <p:spPr>
          <a:xfrm>
            <a:off x="1547664" y="5733256"/>
            <a:ext cx="4975032" cy="597047"/>
          </a:xfrm>
          <a:prstGeom prst="rect">
            <a:avLst/>
          </a:prstGeom>
        </p:spPr>
      </p:pic>
      <p:pic>
        <p:nvPicPr>
          <p:cNvPr id="4" name="Picture 3"/>
          <p:cNvPicPr>
            <a:picLocks noChangeAspect="1"/>
          </p:cNvPicPr>
          <p:nvPr/>
        </p:nvPicPr>
        <p:blipFill>
          <a:blip r:embed="rId4"/>
          <a:stretch>
            <a:fillRect/>
          </a:stretch>
        </p:blipFill>
        <p:spPr>
          <a:xfrm>
            <a:off x="3707904" y="2492896"/>
            <a:ext cx="1176630" cy="1030313"/>
          </a:xfrm>
          <a:prstGeom prst="rect">
            <a:avLst/>
          </a:prstGeom>
        </p:spPr>
      </p:pic>
    </p:spTree>
    <p:extLst>
      <p:ext uri="{BB962C8B-B14F-4D97-AF65-F5344CB8AC3E}">
        <p14:creationId xmlns:p14="http://schemas.microsoft.com/office/powerpoint/2010/main" val="423583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4.</a:t>
            </a:r>
            <a:endParaRPr lang="en-GB" sz="3200" b="1" dirty="0">
              <a:solidFill>
                <a:srgbClr val="C00000"/>
              </a:solidFill>
            </a:endParaRPr>
          </a:p>
        </p:txBody>
      </p:sp>
      <p:pic>
        <p:nvPicPr>
          <p:cNvPr id="4" name="Picture 3"/>
          <p:cNvPicPr>
            <a:picLocks noChangeAspect="1"/>
          </p:cNvPicPr>
          <p:nvPr/>
        </p:nvPicPr>
        <p:blipFill>
          <a:blip r:embed="rId2"/>
          <a:stretch>
            <a:fillRect/>
          </a:stretch>
        </p:blipFill>
        <p:spPr>
          <a:xfrm>
            <a:off x="1187624" y="1556792"/>
            <a:ext cx="6599532" cy="3556876"/>
          </a:xfrm>
          <a:prstGeom prst="rect">
            <a:avLst/>
          </a:prstGeom>
        </p:spPr>
      </p:pic>
      <p:pic>
        <p:nvPicPr>
          <p:cNvPr id="5" name="Picture 4"/>
          <p:cNvPicPr>
            <a:picLocks noChangeAspect="1"/>
          </p:cNvPicPr>
          <p:nvPr/>
        </p:nvPicPr>
        <p:blipFill>
          <a:blip r:embed="rId3"/>
          <a:stretch>
            <a:fillRect/>
          </a:stretch>
        </p:blipFill>
        <p:spPr>
          <a:xfrm>
            <a:off x="1835696" y="5392989"/>
            <a:ext cx="4771969" cy="1117875"/>
          </a:xfrm>
          <a:prstGeom prst="rect">
            <a:avLst/>
          </a:prstGeom>
        </p:spPr>
      </p:pic>
      <p:pic>
        <p:nvPicPr>
          <p:cNvPr id="2" name="Picture 1"/>
          <p:cNvPicPr>
            <a:picLocks noChangeAspect="1"/>
          </p:cNvPicPr>
          <p:nvPr/>
        </p:nvPicPr>
        <p:blipFill>
          <a:blip r:embed="rId4"/>
          <a:stretch>
            <a:fillRect/>
          </a:stretch>
        </p:blipFill>
        <p:spPr>
          <a:xfrm>
            <a:off x="2129388" y="2492896"/>
            <a:ext cx="1176630" cy="1030313"/>
          </a:xfrm>
          <a:prstGeom prst="rect">
            <a:avLst/>
          </a:prstGeom>
        </p:spPr>
      </p:pic>
    </p:spTree>
    <p:extLst>
      <p:ext uri="{BB962C8B-B14F-4D97-AF65-F5344CB8AC3E}">
        <p14:creationId xmlns:p14="http://schemas.microsoft.com/office/powerpoint/2010/main" val="50883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a:t>
            </a:r>
            <a:r>
              <a:rPr lang="en-GB" sz="3200" b="1" dirty="0">
                <a:solidFill>
                  <a:srgbClr val="C00000"/>
                </a:solidFill>
              </a:rPr>
              <a:t>5</a:t>
            </a:r>
            <a:r>
              <a:rPr lang="en-GB" sz="3200" b="1" dirty="0" smtClean="0">
                <a:solidFill>
                  <a:srgbClr val="C00000"/>
                </a:solidFill>
              </a:rPr>
              <a:t>.</a:t>
            </a:r>
            <a:endParaRPr lang="en-GB" sz="3200" b="1" dirty="0">
              <a:solidFill>
                <a:srgbClr val="C00000"/>
              </a:solidFill>
            </a:endParaRPr>
          </a:p>
        </p:txBody>
      </p:sp>
      <p:pic>
        <p:nvPicPr>
          <p:cNvPr id="2" name="Picture 1"/>
          <p:cNvPicPr>
            <a:picLocks noChangeAspect="1"/>
          </p:cNvPicPr>
          <p:nvPr/>
        </p:nvPicPr>
        <p:blipFill>
          <a:blip r:embed="rId2"/>
          <a:stretch>
            <a:fillRect/>
          </a:stretch>
        </p:blipFill>
        <p:spPr>
          <a:xfrm>
            <a:off x="1194460" y="1556792"/>
            <a:ext cx="6624915" cy="3544172"/>
          </a:xfrm>
          <a:prstGeom prst="rect">
            <a:avLst/>
          </a:prstGeom>
        </p:spPr>
      </p:pic>
      <p:pic>
        <p:nvPicPr>
          <p:cNvPr id="3" name="Picture 2"/>
          <p:cNvPicPr>
            <a:picLocks noChangeAspect="1"/>
          </p:cNvPicPr>
          <p:nvPr/>
        </p:nvPicPr>
        <p:blipFill>
          <a:blip r:embed="rId3"/>
          <a:stretch>
            <a:fillRect/>
          </a:stretch>
        </p:blipFill>
        <p:spPr>
          <a:xfrm>
            <a:off x="2051720" y="5517232"/>
            <a:ext cx="5254243" cy="749484"/>
          </a:xfrm>
          <a:prstGeom prst="rect">
            <a:avLst/>
          </a:prstGeom>
        </p:spPr>
      </p:pic>
      <p:pic>
        <p:nvPicPr>
          <p:cNvPr id="4" name="Picture 3"/>
          <p:cNvPicPr>
            <a:picLocks noChangeAspect="1"/>
          </p:cNvPicPr>
          <p:nvPr/>
        </p:nvPicPr>
        <p:blipFill>
          <a:blip r:embed="rId4"/>
          <a:stretch>
            <a:fillRect/>
          </a:stretch>
        </p:blipFill>
        <p:spPr>
          <a:xfrm>
            <a:off x="1225571" y="2996952"/>
            <a:ext cx="1176630" cy="1030313"/>
          </a:xfrm>
          <a:prstGeom prst="rect">
            <a:avLst/>
          </a:prstGeom>
        </p:spPr>
      </p:pic>
    </p:spTree>
    <p:extLst>
      <p:ext uri="{BB962C8B-B14F-4D97-AF65-F5344CB8AC3E}">
        <p14:creationId xmlns:p14="http://schemas.microsoft.com/office/powerpoint/2010/main" val="171974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1988840"/>
            <a:ext cx="4638001" cy="1754326"/>
          </a:xfrm>
          <a:prstGeom prst="rect">
            <a:avLst/>
          </a:prstGeom>
          <a:noFill/>
        </p:spPr>
        <p:txBody>
          <a:bodyPr wrap="none" rtlCol="0">
            <a:spAutoFit/>
          </a:bodyPr>
          <a:lstStyle/>
          <a:p>
            <a:pPr algn="ctr"/>
            <a:r>
              <a:rPr lang="en-GB" sz="5400" b="1" dirty="0" smtClean="0">
                <a:solidFill>
                  <a:srgbClr val="C00000"/>
                </a:solidFill>
              </a:rPr>
              <a:t>Problem Round</a:t>
            </a:r>
          </a:p>
          <a:p>
            <a:pPr algn="ctr"/>
            <a:r>
              <a:rPr lang="en-GB" sz="5400" b="1" dirty="0" smtClean="0">
                <a:solidFill>
                  <a:srgbClr val="C00000"/>
                </a:solidFill>
              </a:rPr>
              <a:t>5 points each</a:t>
            </a:r>
            <a:endParaRPr lang="en-GB" sz="5400" b="1" dirty="0">
              <a:solidFill>
                <a:srgbClr val="C00000"/>
              </a:solidFill>
            </a:endParaRPr>
          </a:p>
        </p:txBody>
      </p:sp>
    </p:spTree>
    <p:extLst>
      <p:ext uri="{BB962C8B-B14F-4D97-AF65-F5344CB8AC3E}">
        <p14:creationId xmlns:p14="http://schemas.microsoft.com/office/powerpoint/2010/main" val="22623615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035942" cy="584775"/>
          </a:xfrm>
          <a:prstGeom prst="rect">
            <a:avLst/>
          </a:prstGeom>
          <a:noFill/>
        </p:spPr>
        <p:txBody>
          <a:bodyPr wrap="none" rtlCol="0">
            <a:spAutoFit/>
          </a:bodyPr>
          <a:lstStyle/>
          <a:p>
            <a:r>
              <a:rPr lang="en-GB" sz="3200" b="1" dirty="0" smtClean="0">
                <a:solidFill>
                  <a:srgbClr val="C00000"/>
                </a:solidFill>
              </a:rPr>
              <a:t>Problem 1.</a:t>
            </a:r>
            <a:endParaRPr lang="en-GB" sz="3200" b="1" dirty="0">
              <a:solidFill>
                <a:srgbClr val="C00000"/>
              </a:solidFill>
            </a:endParaRPr>
          </a:p>
        </p:txBody>
      </p:sp>
      <p:pic>
        <p:nvPicPr>
          <p:cNvPr id="8" name="Picture 7"/>
          <p:cNvPicPr>
            <a:picLocks noChangeAspect="1"/>
          </p:cNvPicPr>
          <p:nvPr/>
        </p:nvPicPr>
        <p:blipFill>
          <a:blip r:embed="rId2"/>
          <a:stretch>
            <a:fillRect/>
          </a:stretch>
        </p:blipFill>
        <p:spPr>
          <a:xfrm>
            <a:off x="3676562" y="103852"/>
            <a:ext cx="2380952" cy="1771429"/>
          </a:xfrm>
          <a:prstGeom prst="rect">
            <a:avLst/>
          </a:prstGeom>
        </p:spPr>
      </p:pic>
      <p:sp>
        <p:nvSpPr>
          <p:cNvPr id="9" name="Rectangle 8"/>
          <p:cNvSpPr/>
          <p:nvPr/>
        </p:nvSpPr>
        <p:spPr>
          <a:xfrm>
            <a:off x="1207254" y="1875281"/>
            <a:ext cx="7478525" cy="707886"/>
          </a:xfrm>
          <a:prstGeom prst="rect">
            <a:avLst/>
          </a:prstGeom>
        </p:spPr>
        <p:txBody>
          <a:bodyPr wrap="square">
            <a:spAutoFit/>
          </a:bodyPr>
          <a:lstStyle/>
          <a:p>
            <a:r>
              <a:rPr lang="en-GB" sz="2000" dirty="0">
                <a:latin typeface="Comic Sans MS" panose="030F0702030302020204" pitchFamily="66" charset="0"/>
                <a:ea typeface="Arial Unicode MS" panose="020B0604020202020204" pitchFamily="34" charset="-128"/>
                <a:cs typeface="Arial Unicode MS" panose="020B0604020202020204" pitchFamily="34" charset="-128"/>
              </a:rPr>
              <a:t>Three white candles and two black candles can be arranged in a number of ways in a pentagon shaped candelabra.</a:t>
            </a:r>
            <a:endParaRPr lang="en-GB" sz="2000" dirty="0">
              <a:effectLst/>
              <a:latin typeface="Verdana" panose="020B0604030504040204" pitchFamily="34" charset="0"/>
              <a:ea typeface="Arial Unicode MS" panose="020B0604020202020204" pitchFamily="34" charset="-128"/>
              <a:cs typeface="Arial Unicode MS" panose="020B0604020202020204" pitchFamily="34" charset="-128"/>
            </a:endParaRPr>
          </a:p>
        </p:txBody>
      </p:sp>
      <p:pic>
        <p:nvPicPr>
          <p:cNvPr id="10" name="Picture 9"/>
          <p:cNvPicPr>
            <a:picLocks noChangeAspect="1"/>
          </p:cNvPicPr>
          <p:nvPr/>
        </p:nvPicPr>
        <p:blipFill>
          <a:blip r:embed="rId3"/>
          <a:stretch>
            <a:fillRect/>
          </a:stretch>
        </p:blipFill>
        <p:spPr>
          <a:xfrm>
            <a:off x="6876256" y="109592"/>
            <a:ext cx="1809524" cy="1619048"/>
          </a:xfrm>
          <a:prstGeom prst="rect">
            <a:avLst/>
          </a:prstGeom>
        </p:spPr>
      </p:pic>
      <p:sp>
        <p:nvSpPr>
          <p:cNvPr id="11" name="Rectangle 10"/>
          <p:cNvSpPr/>
          <p:nvPr/>
        </p:nvSpPr>
        <p:spPr>
          <a:xfrm>
            <a:off x="1228578" y="3048900"/>
            <a:ext cx="7457201" cy="1015663"/>
          </a:xfrm>
          <a:prstGeom prst="rect">
            <a:avLst/>
          </a:prstGeom>
        </p:spPr>
        <p:txBody>
          <a:bodyPr wrap="square">
            <a:spAutoFit/>
          </a:bodyPr>
          <a:lstStyle/>
          <a:p>
            <a:pPr>
              <a:spcAft>
                <a:spcPts val="0"/>
              </a:spcAft>
            </a:pPr>
            <a:r>
              <a:rPr lang="en-GB" sz="2000" dirty="0">
                <a:latin typeface="Comic Sans MS" panose="030F0702030302020204" pitchFamily="66" charset="0"/>
                <a:ea typeface="Times New Roman" panose="02020603050405020304" pitchFamily="18" charset="0"/>
              </a:rPr>
              <a:t>If the candles are placed at random, find the probability that the three white candles will be adjacent.</a:t>
            </a:r>
            <a:endParaRPr lang="en-GB" sz="2000" dirty="0">
              <a:latin typeface="Times New Roman" panose="02020603050405020304" pitchFamily="18" charset="0"/>
              <a:ea typeface="Times New Roman" panose="02020603050405020304" pitchFamily="18" charset="0"/>
            </a:endParaRPr>
          </a:p>
          <a:p>
            <a:pPr>
              <a:spcAft>
                <a:spcPts val="0"/>
              </a:spcAft>
            </a:pPr>
            <a:endParaRPr lang="en-GB"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24572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035942" cy="584775"/>
          </a:xfrm>
          <a:prstGeom prst="rect">
            <a:avLst/>
          </a:prstGeom>
          <a:noFill/>
        </p:spPr>
        <p:txBody>
          <a:bodyPr wrap="none" rtlCol="0">
            <a:spAutoFit/>
          </a:bodyPr>
          <a:lstStyle/>
          <a:p>
            <a:r>
              <a:rPr lang="en-GB" sz="3200" b="1" dirty="0" smtClean="0">
                <a:solidFill>
                  <a:srgbClr val="C00000"/>
                </a:solidFill>
              </a:rPr>
              <a:t>Problem 2.</a:t>
            </a:r>
            <a:endParaRPr lang="en-GB" sz="3200" b="1" dirty="0">
              <a:solidFill>
                <a:srgbClr val="C0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404664"/>
            <a:ext cx="267652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07704" y="2431719"/>
            <a:ext cx="6840760" cy="1938992"/>
          </a:xfrm>
          <a:prstGeom prst="rect">
            <a:avLst/>
          </a:prstGeom>
        </p:spPr>
        <p:txBody>
          <a:bodyPr wrap="square">
            <a:spAutoFit/>
          </a:bodyPr>
          <a:lstStyle/>
          <a:p>
            <a:pPr>
              <a:spcAft>
                <a:spcPts val="0"/>
              </a:spcAft>
            </a:pPr>
            <a:r>
              <a:rPr lang="en-GB" sz="2000" dirty="0">
                <a:latin typeface="Comic Sans MS" panose="030F0702030302020204" pitchFamily="66" charset="0"/>
                <a:ea typeface="Times New Roman" panose="02020603050405020304" pitchFamily="18" charset="0"/>
                <a:cs typeface="Arial" panose="020B0604020202020204" pitchFamily="34" charset="0"/>
              </a:rPr>
              <a:t>Snow White gave each of the elves a new scarf for Christmas. Grumpy, Sneezy and Doc were not happy with the colours and decided to exchange. Grumpy gave his red one to Sneezy in exchange for his yellow scarf. Grumpy then changed with Doc for the green one. Then Sneezy and Doc swapped scarves. Who has which scarf?</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92074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035942" cy="584775"/>
          </a:xfrm>
          <a:prstGeom prst="rect">
            <a:avLst/>
          </a:prstGeom>
          <a:noFill/>
        </p:spPr>
        <p:txBody>
          <a:bodyPr wrap="none" rtlCol="0">
            <a:spAutoFit/>
          </a:bodyPr>
          <a:lstStyle/>
          <a:p>
            <a:r>
              <a:rPr lang="en-GB" sz="3200" b="1" dirty="0" smtClean="0">
                <a:solidFill>
                  <a:srgbClr val="C00000"/>
                </a:solidFill>
              </a:rPr>
              <a:t>Problem 3.</a:t>
            </a:r>
            <a:endParaRPr lang="en-GB" sz="3200"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84649803"/>
              </p:ext>
            </p:extLst>
          </p:nvPr>
        </p:nvGraphicFramePr>
        <p:xfrm>
          <a:off x="1691680" y="2204864"/>
          <a:ext cx="3757612" cy="2373630"/>
        </p:xfrm>
        <a:graphic>
          <a:graphicData uri="http://schemas.openxmlformats.org/drawingml/2006/table">
            <a:tbl>
              <a:tblPr/>
              <a:tblGrid>
                <a:gridCol w="1878806"/>
                <a:gridCol w="1878806"/>
              </a:tblGrid>
              <a:tr h="0">
                <a:tc>
                  <a:txBody>
                    <a:bodyPr/>
                    <a:lstStyle/>
                    <a:p>
                      <a:pPr>
                        <a:spcAft>
                          <a:spcPts val="0"/>
                        </a:spcAft>
                      </a:pPr>
                      <a:r>
                        <a:rPr lang="en-GB" sz="1600">
                          <a:effectLst/>
                          <a:latin typeface="Comic Sans MS" panose="030F0702030302020204" pitchFamily="66" charset="0"/>
                          <a:ea typeface="Times New Roman" panose="02020603050405020304" pitchFamily="18" charset="0"/>
                        </a:rPr>
                        <a:t>1 grandmother</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c>
                  <a:txBody>
                    <a:bodyPr/>
                    <a:lstStyle/>
                    <a:p>
                      <a:pPr>
                        <a:spcAft>
                          <a:spcPts val="0"/>
                        </a:spcAft>
                      </a:pPr>
                      <a:r>
                        <a:rPr lang="en-GB" sz="1600">
                          <a:effectLst/>
                          <a:latin typeface="Comic Sans MS" panose="030F0702030302020204" pitchFamily="66" charset="0"/>
                          <a:ea typeface="Times New Roman" panose="02020603050405020304" pitchFamily="18" charset="0"/>
                        </a:rPr>
                        <a:t>1 brother</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r>
              <a:tr h="0">
                <a:tc>
                  <a:txBody>
                    <a:bodyPr/>
                    <a:lstStyle/>
                    <a:p>
                      <a:pPr>
                        <a:spcAft>
                          <a:spcPts val="0"/>
                        </a:spcAft>
                      </a:pPr>
                      <a:r>
                        <a:rPr lang="en-GB" sz="1600">
                          <a:effectLst/>
                          <a:latin typeface="Comic Sans MS" panose="030F0702030302020204" pitchFamily="66" charset="0"/>
                          <a:ea typeface="Times New Roman" panose="02020603050405020304" pitchFamily="18" charset="0"/>
                        </a:rPr>
                        <a:t>1 grandfather</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c>
                  <a:txBody>
                    <a:bodyPr/>
                    <a:lstStyle/>
                    <a:p>
                      <a:pPr>
                        <a:spcAft>
                          <a:spcPts val="0"/>
                        </a:spcAft>
                      </a:pPr>
                      <a:r>
                        <a:rPr lang="en-GB" sz="1600">
                          <a:effectLst/>
                          <a:latin typeface="Comic Sans MS" panose="030F0702030302020204" pitchFamily="66" charset="0"/>
                          <a:ea typeface="Times New Roman" panose="02020603050405020304" pitchFamily="18" charset="0"/>
                        </a:rPr>
                        <a:t>2 sisters</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r>
              <a:tr h="0">
                <a:tc>
                  <a:txBody>
                    <a:bodyPr/>
                    <a:lstStyle/>
                    <a:p>
                      <a:pPr>
                        <a:spcAft>
                          <a:spcPts val="0"/>
                        </a:spcAft>
                      </a:pPr>
                      <a:r>
                        <a:rPr lang="en-GB" sz="1600">
                          <a:effectLst/>
                          <a:latin typeface="Comic Sans MS" panose="030F0702030302020204" pitchFamily="66" charset="0"/>
                          <a:ea typeface="Times New Roman" panose="02020603050405020304" pitchFamily="18" charset="0"/>
                        </a:rPr>
                        <a:t>2 fathers</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c>
                  <a:txBody>
                    <a:bodyPr/>
                    <a:lstStyle/>
                    <a:p>
                      <a:pPr>
                        <a:spcAft>
                          <a:spcPts val="0"/>
                        </a:spcAft>
                      </a:pPr>
                      <a:r>
                        <a:rPr lang="en-GB" sz="1600">
                          <a:effectLst/>
                          <a:latin typeface="Comic Sans MS" panose="030F0702030302020204" pitchFamily="66" charset="0"/>
                          <a:ea typeface="Times New Roman" panose="02020603050405020304" pitchFamily="18" charset="0"/>
                        </a:rPr>
                        <a:t>2 sons</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r>
              <a:tr h="0">
                <a:tc>
                  <a:txBody>
                    <a:bodyPr/>
                    <a:lstStyle/>
                    <a:p>
                      <a:pPr>
                        <a:spcAft>
                          <a:spcPts val="0"/>
                        </a:spcAft>
                      </a:pPr>
                      <a:r>
                        <a:rPr lang="en-GB" sz="1600">
                          <a:effectLst/>
                          <a:latin typeface="Comic Sans MS" panose="030F0702030302020204" pitchFamily="66" charset="0"/>
                          <a:ea typeface="Times New Roman" panose="02020603050405020304" pitchFamily="18" charset="0"/>
                        </a:rPr>
                        <a:t>2 mothers</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c>
                  <a:txBody>
                    <a:bodyPr/>
                    <a:lstStyle/>
                    <a:p>
                      <a:pPr>
                        <a:spcAft>
                          <a:spcPts val="0"/>
                        </a:spcAft>
                      </a:pPr>
                      <a:r>
                        <a:rPr lang="en-GB" sz="1600">
                          <a:effectLst/>
                          <a:latin typeface="Comic Sans MS" panose="030F0702030302020204" pitchFamily="66" charset="0"/>
                          <a:ea typeface="Times New Roman" panose="02020603050405020304" pitchFamily="18" charset="0"/>
                        </a:rPr>
                        <a:t>2 daughters</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r>
              <a:tr h="0">
                <a:tc>
                  <a:txBody>
                    <a:bodyPr/>
                    <a:lstStyle/>
                    <a:p>
                      <a:pPr>
                        <a:spcAft>
                          <a:spcPts val="0"/>
                        </a:spcAft>
                      </a:pPr>
                      <a:r>
                        <a:rPr lang="en-GB" sz="1600">
                          <a:effectLst/>
                          <a:latin typeface="Comic Sans MS" panose="030F0702030302020204" pitchFamily="66" charset="0"/>
                          <a:ea typeface="Times New Roman" panose="02020603050405020304" pitchFamily="18" charset="0"/>
                        </a:rPr>
                        <a:t>4 children</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c>
                  <a:txBody>
                    <a:bodyPr/>
                    <a:lstStyle/>
                    <a:p>
                      <a:pPr>
                        <a:spcAft>
                          <a:spcPts val="0"/>
                        </a:spcAft>
                      </a:pPr>
                      <a:r>
                        <a:rPr lang="en-GB" sz="1600">
                          <a:effectLst/>
                          <a:latin typeface="Comic Sans MS" panose="030F0702030302020204" pitchFamily="66" charset="0"/>
                          <a:ea typeface="Times New Roman" panose="02020603050405020304" pitchFamily="18" charset="0"/>
                        </a:rPr>
                        <a:t>1 father-in-law</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r>
              <a:tr h="0">
                <a:tc>
                  <a:txBody>
                    <a:bodyPr/>
                    <a:lstStyle/>
                    <a:p>
                      <a:pPr>
                        <a:spcAft>
                          <a:spcPts val="0"/>
                        </a:spcAft>
                      </a:pPr>
                      <a:r>
                        <a:rPr lang="en-GB" sz="1600">
                          <a:effectLst/>
                          <a:latin typeface="Comic Sans MS" panose="030F0702030302020204" pitchFamily="66" charset="0"/>
                          <a:ea typeface="Times New Roman" panose="02020603050405020304" pitchFamily="18" charset="0"/>
                        </a:rPr>
                        <a:t>3 grandchildren</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c>
                  <a:txBody>
                    <a:bodyPr/>
                    <a:lstStyle/>
                    <a:p>
                      <a:pPr>
                        <a:spcAft>
                          <a:spcPts val="0"/>
                        </a:spcAft>
                      </a:pPr>
                      <a:r>
                        <a:rPr lang="en-GB" sz="1600">
                          <a:effectLst/>
                          <a:latin typeface="Comic Sans MS" panose="030F0702030302020204" pitchFamily="66" charset="0"/>
                          <a:ea typeface="Times New Roman" panose="02020603050405020304" pitchFamily="18" charset="0"/>
                        </a:rPr>
                        <a:t>1 mother-in-law</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r>
              <a:tr h="0">
                <a:tc>
                  <a:txBody>
                    <a:bodyPr/>
                    <a:lstStyle/>
                    <a:p>
                      <a:pPr>
                        <a:spcAft>
                          <a:spcPts val="0"/>
                        </a:spcAft>
                      </a:pPr>
                      <a:r>
                        <a:rPr lang="en-GB" sz="1600">
                          <a:effectLst/>
                          <a:latin typeface="Comic Sans MS" panose="030F0702030302020204" pitchFamily="66" charset="0"/>
                          <a:ea typeface="Arial Unicode MS" panose="020B0604020202020204" pitchFamily="34" charset="-128"/>
                          <a:cs typeface="Arial Unicode MS" panose="020B0604020202020204" pitchFamily="34" charset="-128"/>
                        </a:rPr>
                        <a:t> </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c>
                  <a:txBody>
                    <a:bodyPr/>
                    <a:lstStyle/>
                    <a:p>
                      <a:pPr>
                        <a:spcAft>
                          <a:spcPts val="0"/>
                        </a:spcAft>
                      </a:pPr>
                      <a:r>
                        <a:rPr lang="en-GB" sz="1600" dirty="0">
                          <a:effectLst/>
                          <a:latin typeface="Comic Sans MS" panose="030F0702030302020204" pitchFamily="66" charset="0"/>
                          <a:ea typeface="Times New Roman" panose="02020603050405020304" pitchFamily="18" charset="0"/>
                        </a:rPr>
                        <a:t>1 daughter-in-law</a:t>
                      </a:r>
                      <a:endParaRPr lang="en-GB" sz="1600" dirty="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r>
            </a:tbl>
          </a:graphicData>
        </a:graphic>
      </p:graphicFrame>
      <p:sp>
        <p:nvSpPr>
          <p:cNvPr id="8" name="Rectangle 2"/>
          <p:cNvSpPr>
            <a:spLocks noChangeArrowheads="1"/>
          </p:cNvSpPr>
          <p:nvPr/>
        </p:nvSpPr>
        <p:spPr bwMode="auto">
          <a:xfrm>
            <a:off x="611560" y="1340768"/>
            <a:ext cx="835292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At a family Christmas party, it was possible to count everyone there using the following descriptions:</a:t>
            </a:r>
            <a:endParaRPr kumimoji="0" lang="en-GB"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1691680" y="4797152"/>
            <a:ext cx="4968552" cy="1200329"/>
          </a:xfrm>
          <a:prstGeom prst="rect">
            <a:avLst/>
          </a:prstGeom>
        </p:spPr>
        <p:txBody>
          <a:bodyPr wrap="square">
            <a:spAutoFit/>
          </a:bodyPr>
          <a:lstStyle/>
          <a:p>
            <a:pPr>
              <a:spcAft>
                <a:spcPts val="0"/>
              </a:spcAft>
            </a:pPr>
            <a:r>
              <a:rPr lang="en-GB" dirty="0">
                <a:latin typeface="Comic Sans MS" panose="030F0702030302020204" pitchFamily="66" charset="0"/>
                <a:ea typeface="Times New Roman" panose="02020603050405020304" pitchFamily="18" charset="0"/>
                <a:cs typeface="Arial" panose="020B0604020202020204" pitchFamily="34" charset="0"/>
              </a:rPr>
              <a:t>This gives a total of 23 people.</a:t>
            </a:r>
            <a:br>
              <a:rPr lang="en-GB" dirty="0">
                <a:latin typeface="Comic Sans MS" panose="030F0702030302020204" pitchFamily="66" charset="0"/>
                <a:ea typeface="Times New Roman" panose="02020603050405020304" pitchFamily="18" charset="0"/>
                <a:cs typeface="Arial" panose="020B0604020202020204" pitchFamily="34" charset="0"/>
              </a:rPr>
            </a:br>
            <a:r>
              <a:rPr lang="en-GB" dirty="0">
                <a:latin typeface="Comic Sans MS" panose="030F0702030302020204" pitchFamily="66" charset="0"/>
                <a:ea typeface="Times New Roman" panose="02020603050405020304" pitchFamily="18" charset="0"/>
                <a:cs typeface="Arial" panose="020B0604020202020204" pitchFamily="34" charset="0"/>
              </a:rPr>
              <a:t>But there were a lot less than that.</a:t>
            </a:r>
            <a:br>
              <a:rPr lang="en-GB" dirty="0">
                <a:latin typeface="Comic Sans MS" panose="030F0702030302020204" pitchFamily="66" charset="0"/>
                <a:ea typeface="Times New Roman" panose="02020603050405020304" pitchFamily="18" charset="0"/>
                <a:cs typeface="Arial" panose="020B0604020202020204" pitchFamily="34" charset="0"/>
              </a:rPr>
            </a:br>
            <a:r>
              <a:rPr lang="en-GB" dirty="0">
                <a:latin typeface="Comic Sans MS" panose="030F0702030302020204" pitchFamily="66" charset="0"/>
                <a:ea typeface="Times New Roman" panose="02020603050405020304" pitchFamily="18" charset="0"/>
                <a:cs typeface="Arial" panose="020B0604020202020204" pitchFamily="34" charset="0"/>
              </a:rPr>
              <a:t>What is the LEAST number of people that could have been present in the room?</a:t>
            </a:r>
            <a:endParaRPr lang="en-GB" dirty="0">
              <a:effectLst/>
              <a:latin typeface="Comic Sans MS" panose="030F0702030302020204" pitchFamily="66" charset="0"/>
              <a:ea typeface="Times New Roman" panose="02020603050405020304" pitchFamily="18" charset="0"/>
              <a:cs typeface="Arial" panose="020B0604020202020204" pitchFamily="34" charset="0"/>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2060848"/>
            <a:ext cx="26574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278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2.</a:t>
            </a:r>
            <a:endParaRPr lang="en-GB" sz="3200" b="1" dirty="0">
              <a:solidFill>
                <a:srgbClr val="C00000"/>
              </a:solidFill>
            </a:endParaRPr>
          </a:p>
        </p:txBody>
      </p:sp>
      <p:sp>
        <p:nvSpPr>
          <p:cNvPr id="8" name="TextBox 7"/>
          <p:cNvSpPr txBox="1"/>
          <p:nvPr/>
        </p:nvSpPr>
        <p:spPr>
          <a:xfrm>
            <a:off x="1907704" y="1916832"/>
            <a:ext cx="6906675" cy="1200329"/>
          </a:xfrm>
          <a:prstGeom prst="rect">
            <a:avLst/>
          </a:prstGeom>
          <a:noFill/>
        </p:spPr>
        <p:txBody>
          <a:bodyPr wrap="square" rtlCol="0">
            <a:spAutoFit/>
          </a:bodyPr>
          <a:lstStyle/>
          <a:p>
            <a:r>
              <a:rPr lang="en-GB" sz="3600" dirty="0" smtClean="0">
                <a:solidFill>
                  <a:srgbClr val="C00000"/>
                </a:solidFill>
              </a:rPr>
              <a:t>What is the gradient of the line from the points (-4, -2) to (-1, -5)?</a:t>
            </a:r>
            <a:endParaRPr lang="en-GB" sz="3600" dirty="0">
              <a:solidFill>
                <a:srgbClr val="C00000"/>
              </a:solidFill>
            </a:endParaRPr>
          </a:p>
        </p:txBody>
      </p:sp>
    </p:spTree>
    <p:extLst>
      <p:ext uri="{BB962C8B-B14F-4D97-AF65-F5344CB8AC3E}">
        <p14:creationId xmlns:p14="http://schemas.microsoft.com/office/powerpoint/2010/main" val="3094633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700808"/>
            <a:ext cx="7994753" cy="923330"/>
          </a:xfrm>
          <a:prstGeom prst="rect">
            <a:avLst/>
          </a:prstGeom>
          <a:noFill/>
        </p:spPr>
        <p:txBody>
          <a:bodyPr wrap="none" rtlCol="0">
            <a:spAutoFit/>
          </a:bodyPr>
          <a:lstStyle/>
          <a:p>
            <a:r>
              <a:rPr lang="en-GB" sz="5400" b="1" dirty="0" smtClean="0">
                <a:solidFill>
                  <a:srgbClr val="C00000"/>
                </a:solidFill>
              </a:rPr>
              <a:t>Answers to </a:t>
            </a:r>
            <a:r>
              <a:rPr lang="en-GB" sz="5400" b="1" dirty="0" smtClean="0">
                <a:solidFill>
                  <a:srgbClr val="C00000"/>
                </a:solidFill>
              </a:rPr>
              <a:t>Problem Round</a:t>
            </a:r>
            <a:endParaRPr lang="en-GB" sz="5400" b="1" dirty="0">
              <a:solidFill>
                <a:srgbClr val="C00000"/>
              </a:solidFill>
            </a:endParaRPr>
          </a:p>
        </p:txBody>
      </p:sp>
    </p:spTree>
    <p:extLst>
      <p:ext uri="{BB962C8B-B14F-4D97-AF65-F5344CB8AC3E}">
        <p14:creationId xmlns:p14="http://schemas.microsoft.com/office/powerpoint/2010/main" val="4786711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035942" cy="584775"/>
          </a:xfrm>
          <a:prstGeom prst="rect">
            <a:avLst/>
          </a:prstGeom>
          <a:noFill/>
        </p:spPr>
        <p:txBody>
          <a:bodyPr wrap="none" rtlCol="0">
            <a:spAutoFit/>
          </a:bodyPr>
          <a:lstStyle/>
          <a:p>
            <a:r>
              <a:rPr lang="en-GB" sz="3200" b="1" dirty="0" smtClean="0">
                <a:solidFill>
                  <a:srgbClr val="C00000"/>
                </a:solidFill>
              </a:rPr>
              <a:t>Problem 1.</a:t>
            </a:r>
            <a:endParaRPr lang="en-GB" sz="3200" b="1" dirty="0">
              <a:solidFill>
                <a:srgbClr val="C00000"/>
              </a:solidFill>
            </a:endParaRPr>
          </a:p>
        </p:txBody>
      </p:sp>
      <p:pic>
        <p:nvPicPr>
          <p:cNvPr id="8" name="Picture 7"/>
          <p:cNvPicPr>
            <a:picLocks noChangeAspect="1"/>
          </p:cNvPicPr>
          <p:nvPr/>
        </p:nvPicPr>
        <p:blipFill>
          <a:blip r:embed="rId2"/>
          <a:stretch>
            <a:fillRect/>
          </a:stretch>
        </p:blipFill>
        <p:spPr>
          <a:xfrm>
            <a:off x="3676562" y="103852"/>
            <a:ext cx="2380952" cy="1771429"/>
          </a:xfrm>
          <a:prstGeom prst="rect">
            <a:avLst/>
          </a:prstGeom>
        </p:spPr>
      </p:pic>
      <p:sp>
        <p:nvSpPr>
          <p:cNvPr id="9" name="Rectangle 8"/>
          <p:cNvSpPr/>
          <p:nvPr/>
        </p:nvSpPr>
        <p:spPr>
          <a:xfrm>
            <a:off x="1207254" y="1875281"/>
            <a:ext cx="7478525" cy="707886"/>
          </a:xfrm>
          <a:prstGeom prst="rect">
            <a:avLst/>
          </a:prstGeom>
        </p:spPr>
        <p:txBody>
          <a:bodyPr wrap="square">
            <a:spAutoFit/>
          </a:bodyPr>
          <a:lstStyle/>
          <a:p>
            <a:r>
              <a:rPr lang="en-GB" sz="2000" dirty="0">
                <a:solidFill>
                  <a:prstClr val="black"/>
                </a:solidFill>
                <a:latin typeface="Comic Sans MS" panose="030F0702030302020204" pitchFamily="66" charset="0"/>
                <a:ea typeface="Arial Unicode MS" panose="020B0604020202020204" pitchFamily="34" charset="-128"/>
                <a:cs typeface="Arial Unicode MS" panose="020B0604020202020204" pitchFamily="34" charset="-128"/>
              </a:rPr>
              <a:t>Three white candles and two black candles can be arranged in a number of ways in a pentagon shaped candelabra.</a:t>
            </a:r>
            <a:endParaRPr lang="en-GB" sz="2000" dirty="0">
              <a:solidFill>
                <a:prstClr val="black"/>
              </a:solidFill>
              <a:latin typeface="Verdana" panose="020B0604030504040204" pitchFamily="34" charset="0"/>
              <a:ea typeface="Arial Unicode MS" panose="020B0604020202020204" pitchFamily="34" charset="-128"/>
              <a:cs typeface="Arial Unicode MS" panose="020B0604020202020204" pitchFamily="34" charset="-128"/>
            </a:endParaRPr>
          </a:p>
        </p:txBody>
      </p:sp>
      <p:pic>
        <p:nvPicPr>
          <p:cNvPr id="10" name="Picture 9"/>
          <p:cNvPicPr>
            <a:picLocks noChangeAspect="1"/>
          </p:cNvPicPr>
          <p:nvPr/>
        </p:nvPicPr>
        <p:blipFill>
          <a:blip r:embed="rId3"/>
          <a:stretch>
            <a:fillRect/>
          </a:stretch>
        </p:blipFill>
        <p:spPr>
          <a:xfrm>
            <a:off x="6876256" y="109592"/>
            <a:ext cx="1809524" cy="1619048"/>
          </a:xfrm>
          <a:prstGeom prst="rect">
            <a:avLst/>
          </a:prstGeom>
        </p:spPr>
      </p:pic>
      <p:sp>
        <p:nvSpPr>
          <p:cNvPr id="11" name="Rectangle 10"/>
          <p:cNvSpPr/>
          <p:nvPr/>
        </p:nvSpPr>
        <p:spPr>
          <a:xfrm>
            <a:off x="1228578" y="3048900"/>
            <a:ext cx="7457201" cy="1015663"/>
          </a:xfrm>
          <a:prstGeom prst="rect">
            <a:avLst/>
          </a:prstGeom>
        </p:spPr>
        <p:txBody>
          <a:bodyPr wrap="square">
            <a:spAutoFit/>
          </a:bodyPr>
          <a:lstStyle/>
          <a:p>
            <a:r>
              <a:rPr lang="en-GB" sz="2000" dirty="0">
                <a:solidFill>
                  <a:prstClr val="black"/>
                </a:solidFill>
                <a:latin typeface="Comic Sans MS" panose="030F0702030302020204" pitchFamily="66" charset="0"/>
                <a:ea typeface="Times New Roman" panose="02020603050405020304" pitchFamily="18" charset="0"/>
              </a:rPr>
              <a:t>If the candles are placed at random, find the probability that the three white candles will be adjacent.</a:t>
            </a:r>
            <a:endParaRPr lang="en-GB" sz="2000" dirty="0">
              <a:solidFill>
                <a:prstClr val="black"/>
              </a:solidFill>
              <a:latin typeface="Times New Roman" panose="02020603050405020304" pitchFamily="18" charset="0"/>
              <a:ea typeface="Times New Roman" panose="02020603050405020304" pitchFamily="18" charset="0"/>
            </a:endParaRPr>
          </a:p>
          <a:p>
            <a:endParaRPr lang="en-GB" sz="2000" dirty="0">
              <a:solidFill>
                <a:prstClr val="black"/>
              </a:solidFill>
              <a:latin typeface="Times New Roman" panose="02020603050405020304" pitchFamily="18" charset="0"/>
              <a:ea typeface="Times New Roman" panose="02020603050405020304" pitchFamily="18" charset="0"/>
            </a:endParaRPr>
          </a:p>
        </p:txBody>
      </p:sp>
      <p:sp>
        <p:nvSpPr>
          <p:cNvPr id="2" name="Text Box 2"/>
          <p:cNvSpPr txBox="1">
            <a:spLocks noChangeArrowheads="1"/>
          </p:cNvSpPr>
          <p:nvPr/>
        </p:nvSpPr>
        <p:spPr bwMode="auto">
          <a:xfrm>
            <a:off x="2483768" y="4064562"/>
            <a:ext cx="2736304" cy="181270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500"/>
              </a:spcBef>
              <a:spcAft>
                <a:spcPts val="500"/>
              </a:spcAft>
              <a:buClrTx/>
              <a:buSzTx/>
              <a:buFontTx/>
              <a:buNone/>
              <a:tabLst/>
            </a:pPr>
            <a:r>
              <a:rPr kumimoji="0" lang="en-GB" sz="1400" b="1" i="0" u="none" strike="noStrike" cap="none" normalizeH="0" baseline="0" dirty="0" smtClean="0">
                <a:ln>
                  <a:noFill/>
                </a:ln>
                <a:solidFill>
                  <a:schemeClr val="tx1"/>
                </a:solidFill>
                <a:effectLst/>
                <a:latin typeface="Arial" panose="020B0604020202020204" pitchFamily="34" charset="0"/>
              </a:rPr>
              <a:t>Answer:</a:t>
            </a:r>
            <a:r>
              <a:rPr kumimoji="0" lang="en-GB" sz="1400" b="0" i="0" u="none" strike="noStrike" cap="none" normalizeH="0" baseline="0" dirty="0" smtClean="0">
                <a:ln>
                  <a:noFill/>
                </a:ln>
                <a:solidFill>
                  <a:schemeClr val="tx1"/>
                </a:solidFill>
                <a:effectLst/>
                <a:latin typeface="Arial" panose="020B0604020202020204" pitchFamily="34" charset="0"/>
              </a:rPr>
              <a:t> As there are ten possible ways of filling the five candle holders, the probability of three whites being adjacent is 5/10 = 1/2</a:t>
            </a:r>
            <a:r>
              <a:rPr kumimoji="0" lang="en-GB" sz="10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757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035942" cy="584775"/>
          </a:xfrm>
          <a:prstGeom prst="rect">
            <a:avLst/>
          </a:prstGeom>
          <a:noFill/>
        </p:spPr>
        <p:txBody>
          <a:bodyPr wrap="none" rtlCol="0">
            <a:spAutoFit/>
          </a:bodyPr>
          <a:lstStyle/>
          <a:p>
            <a:r>
              <a:rPr lang="en-GB" sz="3200" b="1" dirty="0" smtClean="0">
                <a:solidFill>
                  <a:srgbClr val="C00000"/>
                </a:solidFill>
              </a:rPr>
              <a:t>Problem 2.</a:t>
            </a:r>
            <a:endParaRPr lang="en-GB" sz="3200" b="1" dirty="0">
              <a:solidFill>
                <a:srgbClr val="C0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404664"/>
            <a:ext cx="267652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07704" y="2431719"/>
            <a:ext cx="6840760" cy="1938992"/>
          </a:xfrm>
          <a:prstGeom prst="rect">
            <a:avLst/>
          </a:prstGeom>
        </p:spPr>
        <p:txBody>
          <a:bodyPr wrap="square">
            <a:spAutoFit/>
          </a:bodyPr>
          <a:lstStyle/>
          <a:p>
            <a:r>
              <a:rPr lang="en-GB" sz="2000" dirty="0">
                <a:solidFill>
                  <a:prstClr val="black"/>
                </a:solidFill>
                <a:latin typeface="Comic Sans MS" panose="030F0702030302020204" pitchFamily="66" charset="0"/>
                <a:ea typeface="Times New Roman" panose="02020603050405020304" pitchFamily="18" charset="0"/>
                <a:cs typeface="Arial" panose="020B0604020202020204" pitchFamily="34" charset="0"/>
              </a:rPr>
              <a:t>Snow White gave each of the elves a new scarf for Christmas. Grumpy, Sneezy and Doc were not happy with the colours and decided to exchange. Grumpy gave his red one to Sneezy in exchange for his yellow scarf. Grumpy then changed with Doc for the green one. Then Sneezy and Doc swapped scarves. Who has which scarf?</a:t>
            </a:r>
            <a:endParaRPr lang="en-GB" sz="2000" dirty="0">
              <a:solidFill>
                <a:prstClr val="black"/>
              </a:solidFill>
              <a:latin typeface="Times New Roman" panose="02020603050405020304" pitchFamily="18" charset="0"/>
              <a:ea typeface="Times New Roman" panose="02020603050405020304" pitchFamily="18" charset="0"/>
            </a:endParaRPr>
          </a:p>
        </p:txBody>
      </p:sp>
      <p:sp>
        <p:nvSpPr>
          <p:cNvPr id="3" name="Text Box 3"/>
          <p:cNvSpPr txBox="1">
            <a:spLocks noChangeArrowheads="1"/>
          </p:cNvSpPr>
          <p:nvPr/>
        </p:nvSpPr>
        <p:spPr bwMode="auto">
          <a:xfrm>
            <a:off x="3530724" y="4893367"/>
            <a:ext cx="2193404" cy="170398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en-GB" sz="1400" b="1" dirty="0" smtClean="0">
                <a:solidFill>
                  <a:prstClr val="black"/>
                </a:solidFill>
                <a:latin typeface="Arial" panose="020B0604020202020204" pitchFamily="34" charset="0"/>
              </a:rPr>
              <a:t>Answer:</a:t>
            </a:r>
          </a:p>
          <a:p>
            <a:pPr eaLnBrk="0" fontAlgn="base" hangingPunct="0">
              <a:spcBef>
                <a:spcPct val="0"/>
              </a:spcBef>
              <a:spcAft>
                <a:spcPts val="800"/>
              </a:spcAft>
            </a:pPr>
            <a:r>
              <a:rPr lang="en-GB" sz="1400" dirty="0" smtClean="0">
                <a:solidFill>
                  <a:prstClr val="black"/>
                </a:solidFill>
                <a:latin typeface="Arial" panose="020B0604020202020204" pitchFamily="34" charset="0"/>
              </a:rPr>
              <a:t>Grumpy has the green one, Doc the red and Sneezy the yellow.</a:t>
            </a:r>
            <a:endParaRPr lang="en-US" sz="1400" dirty="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56991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035942" cy="584775"/>
          </a:xfrm>
          <a:prstGeom prst="rect">
            <a:avLst/>
          </a:prstGeom>
          <a:noFill/>
        </p:spPr>
        <p:txBody>
          <a:bodyPr wrap="none" rtlCol="0">
            <a:spAutoFit/>
          </a:bodyPr>
          <a:lstStyle/>
          <a:p>
            <a:r>
              <a:rPr lang="en-GB" sz="3200" b="1" dirty="0" smtClean="0">
                <a:solidFill>
                  <a:srgbClr val="C00000"/>
                </a:solidFill>
              </a:rPr>
              <a:t>Problem 3.</a:t>
            </a:r>
            <a:endParaRPr lang="en-GB" sz="3200" b="1" dirty="0">
              <a:solidFill>
                <a:srgbClr val="C00000"/>
              </a:solidFill>
            </a:endParaRPr>
          </a:p>
        </p:txBody>
      </p:sp>
      <p:graphicFrame>
        <p:nvGraphicFramePr>
          <p:cNvPr id="6" name="Table 5"/>
          <p:cNvGraphicFramePr>
            <a:graphicFrameLocks noGrp="1"/>
          </p:cNvGraphicFramePr>
          <p:nvPr/>
        </p:nvGraphicFramePr>
        <p:xfrm>
          <a:off x="1691680" y="2204864"/>
          <a:ext cx="3757612" cy="2373630"/>
        </p:xfrm>
        <a:graphic>
          <a:graphicData uri="http://schemas.openxmlformats.org/drawingml/2006/table">
            <a:tbl>
              <a:tblPr/>
              <a:tblGrid>
                <a:gridCol w="1878806"/>
                <a:gridCol w="1878806"/>
              </a:tblGrid>
              <a:tr h="0">
                <a:tc>
                  <a:txBody>
                    <a:bodyPr/>
                    <a:lstStyle/>
                    <a:p>
                      <a:pPr>
                        <a:spcAft>
                          <a:spcPts val="0"/>
                        </a:spcAft>
                      </a:pPr>
                      <a:r>
                        <a:rPr lang="en-GB" sz="1600">
                          <a:effectLst/>
                          <a:latin typeface="Comic Sans MS" panose="030F0702030302020204" pitchFamily="66" charset="0"/>
                          <a:ea typeface="Times New Roman" panose="02020603050405020304" pitchFamily="18" charset="0"/>
                        </a:rPr>
                        <a:t>1 grandmother</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c>
                  <a:txBody>
                    <a:bodyPr/>
                    <a:lstStyle/>
                    <a:p>
                      <a:pPr>
                        <a:spcAft>
                          <a:spcPts val="0"/>
                        </a:spcAft>
                      </a:pPr>
                      <a:r>
                        <a:rPr lang="en-GB" sz="1600">
                          <a:effectLst/>
                          <a:latin typeface="Comic Sans MS" panose="030F0702030302020204" pitchFamily="66" charset="0"/>
                          <a:ea typeface="Times New Roman" panose="02020603050405020304" pitchFamily="18" charset="0"/>
                        </a:rPr>
                        <a:t>1 brother</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r>
              <a:tr h="0">
                <a:tc>
                  <a:txBody>
                    <a:bodyPr/>
                    <a:lstStyle/>
                    <a:p>
                      <a:pPr>
                        <a:spcAft>
                          <a:spcPts val="0"/>
                        </a:spcAft>
                      </a:pPr>
                      <a:r>
                        <a:rPr lang="en-GB" sz="1600">
                          <a:effectLst/>
                          <a:latin typeface="Comic Sans MS" panose="030F0702030302020204" pitchFamily="66" charset="0"/>
                          <a:ea typeface="Times New Roman" panose="02020603050405020304" pitchFamily="18" charset="0"/>
                        </a:rPr>
                        <a:t>1 grandfather</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c>
                  <a:txBody>
                    <a:bodyPr/>
                    <a:lstStyle/>
                    <a:p>
                      <a:pPr>
                        <a:spcAft>
                          <a:spcPts val="0"/>
                        </a:spcAft>
                      </a:pPr>
                      <a:r>
                        <a:rPr lang="en-GB" sz="1600">
                          <a:effectLst/>
                          <a:latin typeface="Comic Sans MS" panose="030F0702030302020204" pitchFamily="66" charset="0"/>
                          <a:ea typeface="Times New Roman" panose="02020603050405020304" pitchFamily="18" charset="0"/>
                        </a:rPr>
                        <a:t>2 sisters</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r>
              <a:tr h="0">
                <a:tc>
                  <a:txBody>
                    <a:bodyPr/>
                    <a:lstStyle/>
                    <a:p>
                      <a:pPr>
                        <a:spcAft>
                          <a:spcPts val="0"/>
                        </a:spcAft>
                      </a:pPr>
                      <a:r>
                        <a:rPr lang="en-GB" sz="1600">
                          <a:effectLst/>
                          <a:latin typeface="Comic Sans MS" panose="030F0702030302020204" pitchFamily="66" charset="0"/>
                          <a:ea typeface="Times New Roman" panose="02020603050405020304" pitchFamily="18" charset="0"/>
                        </a:rPr>
                        <a:t>2 fathers</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c>
                  <a:txBody>
                    <a:bodyPr/>
                    <a:lstStyle/>
                    <a:p>
                      <a:pPr>
                        <a:spcAft>
                          <a:spcPts val="0"/>
                        </a:spcAft>
                      </a:pPr>
                      <a:r>
                        <a:rPr lang="en-GB" sz="1600">
                          <a:effectLst/>
                          <a:latin typeface="Comic Sans MS" panose="030F0702030302020204" pitchFamily="66" charset="0"/>
                          <a:ea typeface="Times New Roman" panose="02020603050405020304" pitchFamily="18" charset="0"/>
                        </a:rPr>
                        <a:t>2 sons</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r>
              <a:tr h="0">
                <a:tc>
                  <a:txBody>
                    <a:bodyPr/>
                    <a:lstStyle/>
                    <a:p>
                      <a:pPr>
                        <a:spcAft>
                          <a:spcPts val="0"/>
                        </a:spcAft>
                      </a:pPr>
                      <a:r>
                        <a:rPr lang="en-GB" sz="1600">
                          <a:effectLst/>
                          <a:latin typeface="Comic Sans MS" panose="030F0702030302020204" pitchFamily="66" charset="0"/>
                          <a:ea typeface="Times New Roman" panose="02020603050405020304" pitchFamily="18" charset="0"/>
                        </a:rPr>
                        <a:t>2 mothers</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c>
                  <a:txBody>
                    <a:bodyPr/>
                    <a:lstStyle/>
                    <a:p>
                      <a:pPr>
                        <a:spcAft>
                          <a:spcPts val="0"/>
                        </a:spcAft>
                      </a:pPr>
                      <a:r>
                        <a:rPr lang="en-GB" sz="1600">
                          <a:effectLst/>
                          <a:latin typeface="Comic Sans MS" panose="030F0702030302020204" pitchFamily="66" charset="0"/>
                          <a:ea typeface="Times New Roman" panose="02020603050405020304" pitchFamily="18" charset="0"/>
                        </a:rPr>
                        <a:t>2 daughters</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r>
              <a:tr h="0">
                <a:tc>
                  <a:txBody>
                    <a:bodyPr/>
                    <a:lstStyle/>
                    <a:p>
                      <a:pPr>
                        <a:spcAft>
                          <a:spcPts val="0"/>
                        </a:spcAft>
                      </a:pPr>
                      <a:r>
                        <a:rPr lang="en-GB" sz="1600">
                          <a:effectLst/>
                          <a:latin typeface="Comic Sans MS" panose="030F0702030302020204" pitchFamily="66" charset="0"/>
                          <a:ea typeface="Times New Roman" panose="02020603050405020304" pitchFamily="18" charset="0"/>
                        </a:rPr>
                        <a:t>4 children</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c>
                  <a:txBody>
                    <a:bodyPr/>
                    <a:lstStyle/>
                    <a:p>
                      <a:pPr>
                        <a:spcAft>
                          <a:spcPts val="0"/>
                        </a:spcAft>
                      </a:pPr>
                      <a:r>
                        <a:rPr lang="en-GB" sz="1600">
                          <a:effectLst/>
                          <a:latin typeface="Comic Sans MS" panose="030F0702030302020204" pitchFamily="66" charset="0"/>
                          <a:ea typeface="Times New Roman" panose="02020603050405020304" pitchFamily="18" charset="0"/>
                        </a:rPr>
                        <a:t>1 father-in-law</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r>
              <a:tr h="0">
                <a:tc>
                  <a:txBody>
                    <a:bodyPr/>
                    <a:lstStyle/>
                    <a:p>
                      <a:pPr>
                        <a:spcAft>
                          <a:spcPts val="0"/>
                        </a:spcAft>
                      </a:pPr>
                      <a:r>
                        <a:rPr lang="en-GB" sz="1600">
                          <a:effectLst/>
                          <a:latin typeface="Comic Sans MS" panose="030F0702030302020204" pitchFamily="66" charset="0"/>
                          <a:ea typeface="Times New Roman" panose="02020603050405020304" pitchFamily="18" charset="0"/>
                        </a:rPr>
                        <a:t>3 grandchildren</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c>
                  <a:txBody>
                    <a:bodyPr/>
                    <a:lstStyle/>
                    <a:p>
                      <a:pPr>
                        <a:spcAft>
                          <a:spcPts val="0"/>
                        </a:spcAft>
                      </a:pPr>
                      <a:r>
                        <a:rPr lang="en-GB" sz="1600">
                          <a:effectLst/>
                          <a:latin typeface="Comic Sans MS" panose="030F0702030302020204" pitchFamily="66" charset="0"/>
                          <a:ea typeface="Times New Roman" panose="02020603050405020304" pitchFamily="18" charset="0"/>
                        </a:rPr>
                        <a:t>1 mother-in-law</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r>
              <a:tr h="0">
                <a:tc>
                  <a:txBody>
                    <a:bodyPr/>
                    <a:lstStyle/>
                    <a:p>
                      <a:pPr>
                        <a:spcAft>
                          <a:spcPts val="0"/>
                        </a:spcAft>
                      </a:pPr>
                      <a:r>
                        <a:rPr lang="en-GB" sz="1600">
                          <a:effectLst/>
                          <a:latin typeface="Comic Sans MS" panose="030F0702030302020204" pitchFamily="66" charset="0"/>
                          <a:ea typeface="Arial Unicode MS" panose="020B0604020202020204" pitchFamily="34" charset="-128"/>
                          <a:cs typeface="Arial Unicode MS" panose="020B0604020202020204" pitchFamily="34" charset="-128"/>
                        </a:rPr>
                        <a:t> </a:t>
                      </a:r>
                      <a:endParaRPr lang="en-GB" sz="160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c>
                  <a:txBody>
                    <a:bodyPr/>
                    <a:lstStyle/>
                    <a:p>
                      <a:pPr>
                        <a:spcAft>
                          <a:spcPts val="0"/>
                        </a:spcAft>
                      </a:pPr>
                      <a:r>
                        <a:rPr lang="en-GB" sz="1600" dirty="0">
                          <a:effectLst/>
                          <a:latin typeface="Comic Sans MS" panose="030F0702030302020204" pitchFamily="66" charset="0"/>
                          <a:ea typeface="Times New Roman" panose="02020603050405020304" pitchFamily="18" charset="0"/>
                        </a:rPr>
                        <a:t>1 daughter-in-law</a:t>
                      </a:r>
                      <a:endParaRPr lang="en-GB" sz="1600" dirty="0">
                        <a:effectLst/>
                        <a:latin typeface="Times New Roman" panose="02020603050405020304" pitchFamily="18" charset="0"/>
                        <a:ea typeface="Times New Roman" panose="02020603050405020304" pitchFamily="18" charset="0"/>
                      </a:endParaRPr>
                    </a:p>
                  </a:txBody>
                  <a:tcPr marL="47625" marR="47625" marT="47625" marB="47625">
                    <a:lnL>
                      <a:noFill/>
                    </a:lnL>
                    <a:lnR>
                      <a:noFill/>
                    </a:lnR>
                    <a:lnT>
                      <a:noFill/>
                    </a:lnT>
                    <a:lnB>
                      <a:noFill/>
                    </a:lnB>
                  </a:tcPr>
                </a:tc>
              </a:tr>
            </a:tbl>
          </a:graphicData>
        </a:graphic>
      </p:graphicFrame>
      <p:sp>
        <p:nvSpPr>
          <p:cNvPr id="8" name="Rectangle 2"/>
          <p:cNvSpPr>
            <a:spLocks noChangeArrowheads="1"/>
          </p:cNvSpPr>
          <p:nvPr/>
        </p:nvSpPr>
        <p:spPr bwMode="auto">
          <a:xfrm>
            <a:off x="611560" y="1340768"/>
            <a:ext cx="835292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000" dirty="0" smtClean="0">
                <a:solidFill>
                  <a:prstClr val="black"/>
                </a:solidFill>
                <a:latin typeface="Comic Sans MS" panose="030F0702030302020204" pitchFamily="66" charset="0"/>
                <a:ea typeface="Times New Roman" panose="02020603050405020304" pitchFamily="18" charset="0"/>
                <a:cs typeface="Arial" panose="020B0604020202020204" pitchFamily="34" charset="0"/>
              </a:rPr>
              <a:t>At a family Christmas party, it was possible to count everyone there using the following descriptions:</a:t>
            </a:r>
            <a:endParaRPr lang="en-GB" sz="2000" dirty="0" smtClean="0">
              <a:solidFill>
                <a:prstClr val="black"/>
              </a:solidFill>
            </a:endParaRPr>
          </a:p>
          <a:p>
            <a:pPr eaLnBrk="0" fontAlgn="base" hangingPunct="0">
              <a:spcBef>
                <a:spcPct val="0"/>
              </a:spcBef>
              <a:spcAft>
                <a:spcPct val="0"/>
              </a:spcAft>
            </a:pPr>
            <a:endParaRPr lang="en-GB" dirty="0" smtClean="0">
              <a:solidFill>
                <a:prstClr val="black"/>
              </a:solidFill>
              <a:latin typeface="Arial" panose="020B0604020202020204" pitchFamily="34" charset="0"/>
            </a:endParaRPr>
          </a:p>
        </p:txBody>
      </p:sp>
      <p:sp>
        <p:nvSpPr>
          <p:cNvPr id="9" name="Rectangle 8"/>
          <p:cNvSpPr/>
          <p:nvPr/>
        </p:nvSpPr>
        <p:spPr>
          <a:xfrm>
            <a:off x="1691680" y="4797152"/>
            <a:ext cx="4968552" cy="1200329"/>
          </a:xfrm>
          <a:prstGeom prst="rect">
            <a:avLst/>
          </a:prstGeom>
        </p:spPr>
        <p:txBody>
          <a:bodyPr wrap="square">
            <a:spAutoFit/>
          </a:bodyPr>
          <a:lstStyle/>
          <a:p>
            <a:r>
              <a:rPr lang="en-GB" dirty="0">
                <a:solidFill>
                  <a:prstClr val="black"/>
                </a:solidFill>
                <a:latin typeface="Comic Sans MS" panose="030F0702030302020204" pitchFamily="66" charset="0"/>
                <a:ea typeface="Times New Roman" panose="02020603050405020304" pitchFamily="18" charset="0"/>
                <a:cs typeface="Arial" panose="020B0604020202020204" pitchFamily="34" charset="0"/>
              </a:rPr>
              <a:t>This gives a total of 23 people.</a:t>
            </a:r>
            <a:br>
              <a:rPr lang="en-GB" dirty="0">
                <a:solidFill>
                  <a:prstClr val="black"/>
                </a:solidFill>
                <a:latin typeface="Comic Sans MS" panose="030F0702030302020204" pitchFamily="66" charset="0"/>
                <a:ea typeface="Times New Roman" panose="02020603050405020304" pitchFamily="18" charset="0"/>
                <a:cs typeface="Arial" panose="020B0604020202020204" pitchFamily="34" charset="0"/>
              </a:rPr>
            </a:br>
            <a:r>
              <a:rPr lang="en-GB" dirty="0">
                <a:solidFill>
                  <a:prstClr val="black"/>
                </a:solidFill>
                <a:latin typeface="Comic Sans MS" panose="030F0702030302020204" pitchFamily="66" charset="0"/>
                <a:ea typeface="Times New Roman" panose="02020603050405020304" pitchFamily="18" charset="0"/>
                <a:cs typeface="Arial" panose="020B0604020202020204" pitchFamily="34" charset="0"/>
              </a:rPr>
              <a:t>But there were a lot less than that.</a:t>
            </a:r>
            <a:br>
              <a:rPr lang="en-GB" dirty="0">
                <a:solidFill>
                  <a:prstClr val="black"/>
                </a:solidFill>
                <a:latin typeface="Comic Sans MS" panose="030F0702030302020204" pitchFamily="66" charset="0"/>
                <a:ea typeface="Times New Roman" panose="02020603050405020304" pitchFamily="18" charset="0"/>
                <a:cs typeface="Arial" panose="020B0604020202020204" pitchFamily="34" charset="0"/>
              </a:rPr>
            </a:br>
            <a:r>
              <a:rPr lang="en-GB" dirty="0">
                <a:solidFill>
                  <a:prstClr val="black"/>
                </a:solidFill>
                <a:latin typeface="Comic Sans MS" panose="030F0702030302020204" pitchFamily="66" charset="0"/>
                <a:ea typeface="Times New Roman" panose="02020603050405020304" pitchFamily="18" charset="0"/>
                <a:cs typeface="Arial" panose="020B0604020202020204" pitchFamily="34" charset="0"/>
              </a:rPr>
              <a:t>What is the LEAST number of people that could have been present in the room?</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2060848"/>
            <a:ext cx="26574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
          <p:cNvSpPr txBox="1">
            <a:spLocks noChangeArrowheads="1"/>
          </p:cNvSpPr>
          <p:nvPr/>
        </p:nvSpPr>
        <p:spPr bwMode="auto">
          <a:xfrm>
            <a:off x="6925419" y="4676682"/>
            <a:ext cx="1600200" cy="11795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sz="1600" b="1" i="0" u="none" strike="noStrike" cap="none" normalizeH="0" baseline="0" dirty="0" smtClean="0">
                <a:ln>
                  <a:noFill/>
                </a:ln>
                <a:solidFill>
                  <a:schemeClr val="tx1"/>
                </a:solidFill>
                <a:effectLst/>
                <a:latin typeface="Comic Sans MS" panose="030F0702030302020204" pitchFamily="66" charset="0"/>
              </a:rPr>
              <a:t>Answers:</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GB" sz="1600" b="0" i="0" u="none" strike="noStrike" cap="none" normalizeH="0" baseline="0" dirty="0" smtClean="0">
                <a:ln>
                  <a:noFill/>
                </a:ln>
                <a:solidFill>
                  <a:schemeClr val="tx1"/>
                </a:solidFill>
                <a:effectLst/>
                <a:latin typeface="Comic Sans MS" panose="030F0702030302020204" pitchFamily="66" charset="0"/>
              </a:rPr>
              <a:t> </a:t>
            </a:r>
            <a:r>
              <a:rPr kumimoji="0" lang="en-GB" sz="1600" b="0" i="0" u="none" strike="noStrike" cap="none" normalizeH="0" baseline="0" dirty="0" smtClean="0">
                <a:ln>
                  <a:noFill/>
                </a:ln>
                <a:solidFill>
                  <a:schemeClr val="tx1"/>
                </a:solidFill>
                <a:effectLst/>
                <a:latin typeface="Arial" panose="020B0604020202020204" pitchFamily="34" charset="0"/>
              </a:rPr>
              <a:t>7 people.</a:t>
            </a:r>
            <a:br>
              <a:rPr kumimoji="0" lang="en-GB" sz="1600" b="0" i="0" u="none" strike="noStrike" cap="none" normalizeH="0" baseline="0" dirty="0" smtClean="0">
                <a:ln>
                  <a:noFill/>
                </a:ln>
                <a:solidFill>
                  <a:schemeClr val="tx1"/>
                </a:solidFill>
                <a:effectLst/>
                <a:latin typeface="Arial" panose="020B0604020202020204" pitchFamily="34" charset="0"/>
              </a:rPr>
            </a:br>
            <a:endParaRPr kumimoji="0" lang="en-US"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430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1700808"/>
            <a:ext cx="5832648" cy="1754326"/>
          </a:xfrm>
          <a:prstGeom prst="rect">
            <a:avLst/>
          </a:prstGeom>
          <a:noFill/>
        </p:spPr>
        <p:txBody>
          <a:bodyPr wrap="square" rtlCol="0">
            <a:spAutoFit/>
          </a:bodyPr>
          <a:lstStyle/>
          <a:p>
            <a:pPr algn="ctr"/>
            <a:r>
              <a:rPr lang="en-GB" sz="5400" b="1" dirty="0" smtClean="0">
                <a:solidFill>
                  <a:srgbClr val="C00000"/>
                </a:solidFill>
              </a:rPr>
              <a:t>Have a very merry Christmas</a:t>
            </a:r>
            <a:endParaRPr lang="en-GB" sz="5400" b="1" dirty="0">
              <a:solidFill>
                <a:srgbClr val="C00000"/>
              </a:solidFill>
            </a:endParaRPr>
          </a:p>
        </p:txBody>
      </p:sp>
    </p:spTree>
    <p:extLst>
      <p:ext uri="{BB962C8B-B14F-4D97-AF65-F5344CB8AC3E}">
        <p14:creationId xmlns:p14="http://schemas.microsoft.com/office/powerpoint/2010/main" val="1013062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3.</a:t>
            </a:r>
            <a:endParaRPr lang="en-GB" sz="3200" b="1" dirty="0">
              <a:solidFill>
                <a:srgbClr val="C00000"/>
              </a:solidFill>
            </a:endParaRPr>
          </a:p>
        </p:txBody>
      </p:sp>
      <p:sp>
        <p:nvSpPr>
          <p:cNvPr id="8" name="TextBox 7"/>
          <p:cNvSpPr txBox="1"/>
          <p:nvPr/>
        </p:nvSpPr>
        <p:spPr>
          <a:xfrm>
            <a:off x="1907704" y="1916832"/>
            <a:ext cx="6906675" cy="1200329"/>
          </a:xfrm>
          <a:prstGeom prst="rect">
            <a:avLst/>
          </a:prstGeom>
          <a:noFill/>
        </p:spPr>
        <p:txBody>
          <a:bodyPr wrap="square" rtlCol="0">
            <a:spAutoFit/>
          </a:bodyPr>
          <a:lstStyle/>
          <a:p>
            <a:r>
              <a:rPr lang="en-GB" sz="3600" dirty="0" smtClean="0">
                <a:solidFill>
                  <a:srgbClr val="C00000"/>
                </a:solidFill>
              </a:rPr>
              <a:t>What is the equation of the line passing through (-2, 5) and (4, -1)?</a:t>
            </a:r>
            <a:endParaRPr lang="en-GB" sz="3600" dirty="0">
              <a:solidFill>
                <a:srgbClr val="C00000"/>
              </a:solidFill>
            </a:endParaRPr>
          </a:p>
        </p:txBody>
      </p:sp>
    </p:spTree>
    <p:extLst>
      <p:ext uri="{BB962C8B-B14F-4D97-AF65-F5344CB8AC3E}">
        <p14:creationId xmlns:p14="http://schemas.microsoft.com/office/powerpoint/2010/main" val="3065237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4.</a:t>
            </a:r>
            <a:endParaRPr lang="en-GB" sz="3200" b="1" dirty="0">
              <a:solidFill>
                <a:srgbClr val="C00000"/>
              </a:solidFill>
            </a:endParaRPr>
          </a:p>
        </p:txBody>
      </p:sp>
      <mc:AlternateContent xmlns:mc="http://schemas.openxmlformats.org/markup-compatibility/2006">
        <mc:Choice xmlns:a14="http://schemas.microsoft.com/office/drawing/2010/main" Requires="a14">
          <p:sp>
            <p:nvSpPr>
              <p:cNvPr id="8" name="TextBox 7"/>
              <p:cNvSpPr txBox="1"/>
              <p:nvPr/>
            </p:nvSpPr>
            <p:spPr>
              <a:xfrm>
                <a:off x="1907704" y="1916832"/>
                <a:ext cx="6906675" cy="1915653"/>
              </a:xfrm>
              <a:prstGeom prst="rect">
                <a:avLst/>
              </a:prstGeom>
              <a:noFill/>
            </p:spPr>
            <p:txBody>
              <a:bodyPr wrap="square" rtlCol="0">
                <a:spAutoFit/>
              </a:bodyPr>
              <a:lstStyle/>
              <a:p>
                <a:r>
                  <a:rPr lang="en-GB" sz="3600" dirty="0" smtClean="0">
                    <a:solidFill>
                      <a:srgbClr val="C00000"/>
                    </a:solidFill>
                  </a:rPr>
                  <a:t>Rationalise the denominator of:</a:t>
                </a:r>
              </a:p>
              <a:p>
                <a:pPr algn="ctr"/>
                <a14:m>
                  <m:oMathPara xmlns:m="http://schemas.openxmlformats.org/officeDocument/2006/math">
                    <m:oMathParaPr>
                      <m:jc m:val="centerGroup"/>
                    </m:oMathParaPr>
                    <m:oMath xmlns:m="http://schemas.openxmlformats.org/officeDocument/2006/math">
                      <m:f>
                        <m:fPr>
                          <m:ctrlPr>
                            <a:rPr lang="en-GB" sz="3600" i="1" smtClean="0">
                              <a:solidFill>
                                <a:srgbClr val="C00000"/>
                              </a:solidFill>
                              <a:latin typeface="Cambria Math" panose="02040503050406030204" pitchFamily="18" charset="0"/>
                            </a:rPr>
                          </m:ctrlPr>
                        </m:fPr>
                        <m:num>
                          <m:rad>
                            <m:radPr>
                              <m:degHide m:val="on"/>
                              <m:ctrlPr>
                                <a:rPr lang="en-GB" sz="3600" i="1" smtClean="0">
                                  <a:solidFill>
                                    <a:srgbClr val="C00000"/>
                                  </a:solidFill>
                                  <a:latin typeface="Cambria Math" panose="02040503050406030204" pitchFamily="18" charset="0"/>
                                </a:rPr>
                              </m:ctrlPr>
                            </m:radPr>
                            <m:deg/>
                            <m:e>
                              <m:r>
                                <a:rPr lang="en-GB" sz="3600" b="0" i="1" smtClean="0">
                                  <a:solidFill>
                                    <a:srgbClr val="C00000"/>
                                  </a:solidFill>
                                  <a:latin typeface="Cambria Math" panose="02040503050406030204" pitchFamily="18" charset="0"/>
                                </a:rPr>
                                <m:t>3</m:t>
                              </m:r>
                            </m:e>
                          </m:rad>
                        </m:num>
                        <m:den>
                          <m:r>
                            <a:rPr lang="en-GB" sz="3600" b="0" i="1" smtClean="0">
                              <a:solidFill>
                                <a:srgbClr val="C00000"/>
                              </a:solidFill>
                              <a:latin typeface="Cambria Math" panose="02040503050406030204" pitchFamily="18" charset="0"/>
                            </a:rPr>
                            <m:t>3+ </m:t>
                          </m:r>
                          <m:rad>
                            <m:radPr>
                              <m:degHide m:val="on"/>
                              <m:ctrlPr>
                                <a:rPr lang="en-GB" sz="3600" b="0" i="1" smtClean="0">
                                  <a:solidFill>
                                    <a:srgbClr val="C00000"/>
                                  </a:solidFill>
                                  <a:latin typeface="Cambria Math" panose="02040503050406030204" pitchFamily="18" charset="0"/>
                                </a:rPr>
                              </m:ctrlPr>
                            </m:radPr>
                            <m:deg/>
                            <m:e>
                              <m:r>
                                <a:rPr lang="en-GB" sz="3600" b="0" i="1" smtClean="0">
                                  <a:solidFill>
                                    <a:srgbClr val="C00000"/>
                                  </a:solidFill>
                                  <a:latin typeface="Cambria Math" panose="02040503050406030204" pitchFamily="18" charset="0"/>
                                </a:rPr>
                                <m:t>13</m:t>
                              </m:r>
                            </m:e>
                          </m:rad>
                        </m:den>
                      </m:f>
                    </m:oMath>
                  </m:oMathPara>
                </a14:m>
                <a:endParaRPr lang="en-GB" sz="3600" dirty="0">
                  <a:solidFill>
                    <a:srgbClr val="C0000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1907704" y="1916832"/>
                <a:ext cx="6906675" cy="1915653"/>
              </a:xfrm>
              <a:prstGeom prst="rect">
                <a:avLst/>
              </a:prstGeom>
              <a:blipFill rotWithShape="0">
                <a:blip r:embed="rId2"/>
                <a:stretch>
                  <a:fillRect l="-2736" t="-4762"/>
                </a:stretch>
              </a:blipFill>
            </p:spPr>
            <p:txBody>
              <a:bodyPr/>
              <a:lstStyle/>
              <a:p>
                <a:r>
                  <a:rPr lang="en-GB">
                    <a:noFill/>
                  </a:rPr>
                  <a:t> </a:t>
                </a:r>
              </a:p>
            </p:txBody>
          </p:sp>
        </mc:Fallback>
      </mc:AlternateContent>
    </p:spTree>
    <p:extLst>
      <p:ext uri="{BB962C8B-B14F-4D97-AF65-F5344CB8AC3E}">
        <p14:creationId xmlns:p14="http://schemas.microsoft.com/office/powerpoint/2010/main" val="1217469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5.</a:t>
            </a:r>
            <a:endParaRPr lang="en-GB" sz="3200" b="1" dirty="0">
              <a:solidFill>
                <a:srgbClr val="C00000"/>
              </a:solidFill>
            </a:endParaRPr>
          </a:p>
        </p:txBody>
      </p:sp>
      <mc:AlternateContent xmlns:mc="http://schemas.openxmlformats.org/markup-compatibility/2006">
        <mc:Choice xmlns:a14="http://schemas.microsoft.com/office/drawing/2010/main" Requires="a14">
          <p:sp>
            <p:nvSpPr>
              <p:cNvPr id="8" name="TextBox 7"/>
              <p:cNvSpPr txBox="1"/>
              <p:nvPr/>
            </p:nvSpPr>
            <p:spPr>
              <a:xfrm>
                <a:off x="1907704" y="1916832"/>
                <a:ext cx="6906675" cy="1265667"/>
              </a:xfrm>
              <a:prstGeom prst="rect">
                <a:avLst/>
              </a:prstGeom>
              <a:noFill/>
            </p:spPr>
            <p:txBody>
              <a:bodyPr wrap="square" rtlCol="0">
                <a:spAutoFit/>
              </a:bodyPr>
              <a:lstStyle/>
              <a:p>
                <a:r>
                  <a:rPr lang="en-GB" sz="3600" dirty="0" smtClean="0">
                    <a:solidFill>
                      <a:srgbClr val="C00000"/>
                    </a:solidFill>
                  </a:rPr>
                  <a:t>Write as simply as possible:</a:t>
                </a:r>
              </a:p>
              <a:p>
                <a:pPr algn="ctr"/>
                <a14:m>
                  <m:oMathPara xmlns:m="http://schemas.openxmlformats.org/officeDocument/2006/math">
                    <m:oMathParaPr>
                      <m:jc m:val="centerGroup"/>
                    </m:oMathParaPr>
                    <m:oMath xmlns:m="http://schemas.openxmlformats.org/officeDocument/2006/math">
                      <m:r>
                        <a:rPr lang="en-GB" sz="3600" b="0" i="1" smtClean="0">
                          <a:solidFill>
                            <a:srgbClr val="C00000"/>
                          </a:solidFill>
                          <a:latin typeface="Cambria Math" panose="02040503050406030204" pitchFamily="18" charset="0"/>
                        </a:rPr>
                        <m:t>3</m:t>
                      </m:r>
                      <m:rad>
                        <m:radPr>
                          <m:degHide m:val="on"/>
                          <m:ctrlPr>
                            <a:rPr lang="en-GB" sz="3600" i="1" smtClean="0">
                              <a:solidFill>
                                <a:srgbClr val="C00000"/>
                              </a:solidFill>
                              <a:latin typeface="Cambria Math" panose="02040503050406030204" pitchFamily="18" charset="0"/>
                            </a:rPr>
                          </m:ctrlPr>
                        </m:radPr>
                        <m:deg/>
                        <m:e>
                          <m:r>
                            <a:rPr lang="en-GB" sz="3600" b="0" i="1" smtClean="0">
                              <a:solidFill>
                                <a:srgbClr val="C00000"/>
                              </a:solidFill>
                              <a:latin typeface="Cambria Math" panose="02040503050406030204" pitchFamily="18" charset="0"/>
                            </a:rPr>
                            <m:t>200</m:t>
                          </m:r>
                        </m:e>
                      </m:rad>
                    </m:oMath>
                  </m:oMathPara>
                </a14:m>
                <a:endParaRPr lang="en-GB" sz="3600" dirty="0">
                  <a:solidFill>
                    <a:srgbClr val="C0000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1907704" y="1916832"/>
                <a:ext cx="6906675" cy="1265667"/>
              </a:xfrm>
              <a:prstGeom prst="rect">
                <a:avLst/>
              </a:prstGeom>
              <a:blipFill rotWithShape="0">
                <a:blip r:embed="rId2"/>
                <a:stretch>
                  <a:fillRect l="-2736" t="-7212"/>
                </a:stretch>
              </a:blipFill>
            </p:spPr>
            <p:txBody>
              <a:bodyPr/>
              <a:lstStyle/>
              <a:p>
                <a:r>
                  <a:rPr lang="en-GB">
                    <a:noFill/>
                  </a:rPr>
                  <a:t> </a:t>
                </a:r>
              </a:p>
            </p:txBody>
          </p:sp>
        </mc:Fallback>
      </mc:AlternateContent>
    </p:spTree>
    <p:extLst>
      <p:ext uri="{BB962C8B-B14F-4D97-AF65-F5344CB8AC3E}">
        <p14:creationId xmlns:p14="http://schemas.microsoft.com/office/powerpoint/2010/main" val="433442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6.</a:t>
            </a:r>
            <a:endParaRPr lang="en-GB" sz="3200" b="1" dirty="0">
              <a:solidFill>
                <a:srgbClr val="C00000"/>
              </a:solidFill>
            </a:endParaRPr>
          </a:p>
        </p:txBody>
      </p:sp>
      <mc:AlternateContent xmlns:mc="http://schemas.openxmlformats.org/markup-compatibility/2006">
        <mc:Choice xmlns:a14="http://schemas.microsoft.com/office/drawing/2010/main" Requires="a14">
          <p:sp>
            <p:nvSpPr>
              <p:cNvPr id="8" name="TextBox 7"/>
              <p:cNvSpPr txBox="1"/>
              <p:nvPr/>
            </p:nvSpPr>
            <p:spPr>
              <a:xfrm>
                <a:off x="1907704" y="1916832"/>
                <a:ext cx="6906675" cy="1566519"/>
              </a:xfrm>
              <a:prstGeom prst="rect">
                <a:avLst/>
              </a:prstGeom>
              <a:noFill/>
            </p:spPr>
            <p:txBody>
              <a:bodyPr wrap="square" rtlCol="0">
                <a:spAutoFit/>
              </a:bodyPr>
              <a:lstStyle/>
              <a:p>
                <a:r>
                  <a:rPr lang="en-GB" sz="3600" dirty="0" smtClean="0">
                    <a:solidFill>
                      <a:srgbClr val="C00000"/>
                    </a:solidFill>
                  </a:rPr>
                  <a:t>What is the equation of y = 2x² after a translation of </a:t>
                </a:r>
                <a14:m>
                  <m:oMath xmlns:m="http://schemas.openxmlformats.org/officeDocument/2006/math">
                    <m:d>
                      <m:dPr>
                        <m:begChr m:val="["/>
                        <m:endChr m:val="]"/>
                        <m:ctrlPr>
                          <a:rPr lang="en-GB" sz="3600" i="1" smtClean="0">
                            <a:solidFill>
                              <a:srgbClr val="C00000"/>
                            </a:solidFill>
                            <a:latin typeface="Cambria Math" panose="02040503050406030204" pitchFamily="18" charset="0"/>
                          </a:rPr>
                        </m:ctrlPr>
                      </m:dPr>
                      <m:e>
                        <m:m>
                          <m:mPr>
                            <m:mcs>
                              <m:mc>
                                <m:mcPr>
                                  <m:count m:val="1"/>
                                  <m:mcJc m:val="center"/>
                                </m:mcPr>
                              </m:mc>
                            </m:mcs>
                            <m:ctrlPr>
                              <a:rPr lang="en-GB" sz="3600" i="1" smtClean="0">
                                <a:solidFill>
                                  <a:srgbClr val="C00000"/>
                                </a:solidFill>
                                <a:latin typeface="Cambria Math" panose="02040503050406030204" pitchFamily="18" charset="0"/>
                              </a:rPr>
                            </m:ctrlPr>
                          </m:mPr>
                          <m:mr>
                            <m:e>
                              <m:r>
                                <m:rPr>
                                  <m:brk m:alnAt="7"/>
                                </m:rPr>
                                <a:rPr lang="en-GB" sz="3600" b="0" i="1" smtClean="0">
                                  <a:solidFill>
                                    <a:srgbClr val="C00000"/>
                                  </a:solidFill>
                                  <a:latin typeface="Cambria Math" panose="02040503050406030204" pitchFamily="18" charset="0"/>
                                </a:rPr>
                                <m:t>−3</m:t>
                              </m:r>
                            </m:e>
                          </m:mr>
                          <m:mr>
                            <m:e>
                              <m:r>
                                <a:rPr lang="en-GB" sz="3600" b="0" i="1" smtClean="0">
                                  <a:solidFill>
                                    <a:srgbClr val="C00000"/>
                                  </a:solidFill>
                                  <a:latin typeface="Cambria Math" panose="02040503050406030204" pitchFamily="18" charset="0"/>
                                </a:rPr>
                                <m:t>2</m:t>
                              </m:r>
                            </m:e>
                          </m:mr>
                        </m:m>
                      </m:e>
                    </m:d>
                  </m:oMath>
                </a14:m>
                <a:r>
                  <a:rPr lang="en-GB" sz="3600" dirty="0" smtClean="0">
                    <a:solidFill>
                      <a:srgbClr val="C00000"/>
                    </a:solidFill>
                  </a:rPr>
                  <a:t>?</a:t>
                </a:r>
                <a:endParaRPr lang="en-GB" sz="3600" dirty="0">
                  <a:solidFill>
                    <a:srgbClr val="C0000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1907704" y="1916832"/>
                <a:ext cx="6906675" cy="1566519"/>
              </a:xfrm>
              <a:prstGeom prst="rect">
                <a:avLst/>
              </a:prstGeom>
              <a:blipFill rotWithShape="0">
                <a:blip r:embed="rId2"/>
                <a:stretch>
                  <a:fillRect l="-2736" t="-5837" r="-3619" b="-3113"/>
                </a:stretch>
              </a:blipFill>
            </p:spPr>
            <p:txBody>
              <a:bodyPr/>
              <a:lstStyle/>
              <a:p>
                <a:r>
                  <a:rPr lang="en-GB">
                    <a:noFill/>
                  </a:rPr>
                  <a:t> </a:t>
                </a:r>
              </a:p>
            </p:txBody>
          </p:sp>
        </mc:Fallback>
      </mc:AlternateContent>
    </p:spTree>
    <p:extLst>
      <p:ext uri="{BB962C8B-B14F-4D97-AF65-F5344CB8AC3E}">
        <p14:creationId xmlns:p14="http://schemas.microsoft.com/office/powerpoint/2010/main" val="424893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2146934" cy="584775"/>
          </a:xfrm>
          <a:prstGeom prst="rect">
            <a:avLst/>
          </a:prstGeom>
          <a:noFill/>
        </p:spPr>
        <p:txBody>
          <a:bodyPr wrap="none" rtlCol="0">
            <a:spAutoFit/>
          </a:bodyPr>
          <a:lstStyle/>
          <a:p>
            <a:r>
              <a:rPr lang="en-GB" sz="3200" b="1" dirty="0" smtClean="0">
                <a:solidFill>
                  <a:srgbClr val="C00000"/>
                </a:solidFill>
              </a:rPr>
              <a:t>Question 7.</a:t>
            </a:r>
            <a:endParaRPr lang="en-GB" sz="3200" b="1" dirty="0">
              <a:solidFill>
                <a:srgbClr val="C00000"/>
              </a:solidFill>
            </a:endParaRPr>
          </a:p>
        </p:txBody>
      </p:sp>
      <p:sp>
        <p:nvSpPr>
          <p:cNvPr id="8" name="TextBox 7"/>
          <p:cNvSpPr txBox="1"/>
          <p:nvPr/>
        </p:nvSpPr>
        <p:spPr>
          <a:xfrm>
            <a:off x="1907704" y="1916832"/>
            <a:ext cx="6906675" cy="1200329"/>
          </a:xfrm>
          <a:prstGeom prst="rect">
            <a:avLst/>
          </a:prstGeom>
          <a:noFill/>
        </p:spPr>
        <p:txBody>
          <a:bodyPr wrap="square" rtlCol="0">
            <a:spAutoFit/>
          </a:bodyPr>
          <a:lstStyle/>
          <a:p>
            <a:r>
              <a:rPr lang="en-GB" sz="3600" dirty="0" smtClean="0">
                <a:solidFill>
                  <a:srgbClr val="C00000"/>
                </a:solidFill>
              </a:rPr>
              <a:t>Write 3x² - 12x + 13 in the form a(</a:t>
            </a:r>
            <a:r>
              <a:rPr lang="en-GB" sz="3600" dirty="0" err="1" smtClean="0">
                <a:solidFill>
                  <a:srgbClr val="C00000"/>
                </a:solidFill>
              </a:rPr>
              <a:t>x+b</a:t>
            </a:r>
            <a:r>
              <a:rPr lang="en-GB" sz="3600" dirty="0" smtClean="0">
                <a:solidFill>
                  <a:srgbClr val="C00000"/>
                </a:solidFill>
              </a:rPr>
              <a:t>)² + c</a:t>
            </a:r>
            <a:endParaRPr lang="en-GB" sz="3600" dirty="0">
              <a:solidFill>
                <a:srgbClr val="C00000"/>
              </a:solidFill>
            </a:endParaRPr>
          </a:p>
        </p:txBody>
      </p:sp>
    </p:spTree>
    <p:extLst>
      <p:ext uri="{BB962C8B-B14F-4D97-AF65-F5344CB8AC3E}">
        <p14:creationId xmlns:p14="http://schemas.microsoft.com/office/powerpoint/2010/main" val="251383212"/>
      </p:ext>
    </p:extLst>
  </p:cSld>
  <p:clrMapOvr>
    <a:masterClrMapping/>
  </p:clrMapOvr>
</p:sld>
</file>

<file path=ppt/theme/theme1.xml><?xml version="1.0" encoding="utf-8"?>
<a:theme xmlns:a="http://schemas.openxmlformats.org/drawingml/2006/main" name="t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t10</Template>
  <TotalTime>104</TotalTime>
  <Words>789</Words>
  <Application>Microsoft Office PowerPoint</Application>
  <PresentationFormat>On-screen Show (4:3)</PresentationFormat>
  <Paragraphs>127</Paragraphs>
  <Slides>44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 Unicode MS</vt:lpstr>
      <vt:lpstr>SimSun</vt:lpstr>
      <vt:lpstr>Arial</vt:lpstr>
      <vt:lpstr>Calibri</vt:lpstr>
      <vt:lpstr>Cambria Math</vt:lpstr>
      <vt:lpstr>Comic Sans MS</vt:lpstr>
      <vt:lpstr>Times New Roman</vt:lpstr>
      <vt:lpstr>Verdana</vt:lpstr>
      <vt:lpstr>t10</vt:lpstr>
      <vt:lpstr>Year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Chancellor's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12</dc:title>
  <dc:creator>Miss L Wilson</dc:creator>
  <cp:lastModifiedBy>Miss L Wilson</cp:lastModifiedBy>
  <cp:revision>10</cp:revision>
  <dcterms:created xsi:type="dcterms:W3CDTF">2013-12-02T15:01:22Z</dcterms:created>
  <dcterms:modified xsi:type="dcterms:W3CDTF">2013-12-02T16:46:13Z</dcterms:modified>
</cp:coreProperties>
</file>