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5" r:id="rId9"/>
    <p:sldId id="266" r:id="rId10"/>
    <p:sldId id="264" r:id="rId11"/>
    <p:sldId id="267" r:id="rId12"/>
    <p:sldId id="268" r:id="rId13"/>
    <p:sldId id="280" r:id="rId14"/>
    <p:sldId id="269" r:id="rId15"/>
    <p:sldId id="270" r:id="rId16"/>
    <p:sldId id="271" r:id="rId17"/>
    <p:sldId id="272" r:id="rId18"/>
    <p:sldId id="273" r:id="rId19"/>
    <p:sldId id="274" r:id="rId20"/>
    <p:sldId id="275" r:id="rId21"/>
    <p:sldId id="276" r:id="rId22"/>
    <p:sldId id="277" r:id="rId23"/>
    <p:sldId id="278" r:id="rId24"/>
    <p:sldId id="279" r:id="rId25"/>
    <p:sldId id="258"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日期占位符 3"/>
          <p:cNvSpPr>
            <a:spLocks noGrp="1"/>
          </p:cNvSpPr>
          <p:nvPr>
            <p:ph type="dt" sz="half" idx="10"/>
          </p:nvPr>
        </p:nvSpPr>
        <p:spPr/>
        <p:txBody>
          <a:bodyPr/>
          <a:lstStyle/>
          <a:p>
            <a:fld id="{7F81776B-5B81-4735-807D-E230F6AF5DD0}" type="datetimeFigureOut">
              <a:rPr lang="zh-CN" altLang="en-US" smtClean="0"/>
              <a:t>2013/12/11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C57974-37B0-482D-9D01-7899E035DF9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p:txBody>
          <a:bodyPr/>
          <a:lstStyle/>
          <a:p>
            <a:fld id="{7F81776B-5B81-4735-807D-E230F6AF5DD0}" type="datetimeFigureOut">
              <a:rPr lang="zh-CN" altLang="en-US" smtClean="0"/>
              <a:t>2013/12/11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C57974-37B0-482D-9D01-7899E035DF9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p:txBody>
          <a:bodyPr/>
          <a:lstStyle/>
          <a:p>
            <a:fld id="{7F81776B-5B81-4735-807D-E230F6AF5DD0}" type="datetimeFigureOut">
              <a:rPr lang="zh-CN" altLang="en-US" smtClean="0"/>
              <a:t>2013/12/11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C57974-37B0-482D-9D01-7899E035DF9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p:txBody>
          <a:bodyPr/>
          <a:lstStyle/>
          <a:p>
            <a:fld id="{7F81776B-5B81-4735-807D-E230F6AF5DD0}" type="datetimeFigureOut">
              <a:rPr lang="zh-CN" altLang="en-US" smtClean="0"/>
              <a:t>2013/12/11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C57974-37B0-482D-9D01-7899E035DF9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日期占位符 3"/>
          <p:cNvSpPr>
            <a:spLocks noGrp="1"/>
          </p:cNvSpPr>
          <p:nvPr>
            <p:ph type="dt" sz="half" idx="10"/>
          </p:nvPr>
        </p:nvSpPr>
        <p:spPr/>
        <p:txBody>
          <a:bodyPr/>
          <a:lstStyle/>
          <a:p>
            <a:fld id="{7F81776B-5B81-4735-807D-E230F6AF5DD0}" type="datetimeFigureOut">
              <a:rPr lang="zh-CN" altLang="en-US" smtClean="0"/>
              <a:t>2013/12/11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C57974-37B0-482D-9D01-7899E035DF9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p:txBody>
          <a:bodyPr/>
          <a:lstStyle/>
          <a:p>
            <a:fld id="{7F81776B-5B81-4735-807D-E230F6AF5DD0}" type="datetimeFigureOut">
              <a:rPr lang="zh-CN" altLang="en-US" smtClean="0"/>
              <a:t>2013/12/11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C57974-37B0-482D-9D01-7899E035DF9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p:txBody>
          <a:bodyPr/>
          <a:lstStyle/>
          <a:p>
            <a:fld id="{7F81776B-5B81-4735-807D-E230F6AF5DD0}" type="datetimeFigureOut">
              <a:rPr lang="zh-CN" altLang="en-US" smtClean="0"/>
              <a:t>2013/12/11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BC57974-37B0-482D-9D01-7899E035DF9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p:txBody>
          <a:bodyPr/>
          <a:lstStyle/>
          <a:p>
            <a:fld id="{7F81776B-5B81-4735-807D-E230F6AF5DD0}" type="datetimeFigureOut">
              <a:rPr lang="zh-CN" altLang="en-US" smtClean="0"/>
              <a:t>2013/12/11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BC57974-37B0-482D-9D01-7899E035DF9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F81776B-5B81-4735-807D-E230F6AF5DD0}" type="datetimeFigureOut">
              <a:rPr lang="zh-CN" altLang="en-US" smtClean="0"/>
              <a:t>2013/12/11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BC57974-37B0-482D-9D01-7899E035DF9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p:txBody>
          <a:bodyPr/>
          <a:lstStyle/>
          <a:p>
            <a:fld id="{7F81776B-5B81-4735-807D-E230F6AF5DD0}" type="datetimeFigureOut">
              <a:rPr lang="zh-CN" altLang="en-US" smtClean="0"/>
              <a:t>2013/12/11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C57974-37B0-482D-9D01-7899E035DF9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p:txBody>
          <a:bodyPr/>
          <a:lstStyle/>
          <a:p>
            <a:fld id="{7F81776B-5B81-4735-807D-E230F6AF5DD0}" type="datetimeFigureOut">
              <a:rPr lang="zh-CN" altLang="en-US" smtClean="0"/>
              <a:t>2013/12/11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C57974-37B0-482D-9D01-7899E035DF9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81776B-5B81-4735-807D-E230F6AF5DD0}" type="datetimeFigureOut">
              <a:rPr lang="zh-CN" altLang="en-US" smtClean="0"/>
              <a:t>2013/12/11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C57974-37B0-482D-9D01-7899E035DF9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42910" y="857233"/>
            <a:ext cx="7772400" cy="1285884"/>
          </a:xfrm>
        </p:spPr>
        <p:txBody>
          <a:bodyPr>
            <a:noAutofit/>
          </a:bodyPr>
          <a:lstStyle/>
          <a:p>
            <a:r>
              <a:rPr lang="en-GB" altLang="zh-CN" sz="8800" b="1" dirty="0" smtClean="0">
                <a:solidFill>
                  <a:schemeClr val="bg1"/>
                </a:solidFill>
                <a:effectLst>
                  <a:outerShdw blurRad="38100" dist="38100" dir="2700000" algn="tl">
                    <a:srgbClr val="000000">
                      <a:alpha val="43137"/>
                    </a:srgbClr>
                  </a:outerShdw>
                </a:effectLst>
              </a:rPr>
              <a:t>Year 9</a:t>
            </a:r>
            <a:endParaRPr lang="zh-CN" altLang="en-US" sz="8800" b="1" dirty="0">
              <a:solidFill>
                <a:schemeClr val="bg1"/>
              </a:solidFill>
              <a:effectLst>
                <a:outerShdw blurRad="38100" dist="38100" dir="2700000" algn="tl">
                  <a:srgbClr val="000000">
                    <a:alpha val="43137"/>
                  </a:srgbClr>
                </a:outerShdw>
              </a:effectLst>
            </a:endParaRPr>
          </a:p>
        </p:txBody>
      </p:sp>
      <p:sp>
        <p:nvSpPr>
          <p:cNvPr id="3" name="副标题 2"/>
          <p:cNvSpPr>
            <a:spLocks noGrp="1"/>
          </p:cNvSpPr>
          <p:nvPr>
            <p:ph type="subTitle" idx="1"/>
          </p:nvPr>
        </p:nvSpPr>
        <p:spPr>
          <a:xfrm>
            <a:off x="1357290" y="2357430"/>
            <a:ext cx="6400800" cy="857256"/>
          </a:xfrm>
        </p:spPr>
        <p:txBody>
          <a:bodyPr>
            <a:normAutofit/>
          </a:bodyPr>
          <a:lstStyle/>
          <a:p>
            <a:r>
              <a:rPr lang="en-GB" altLang="zh-CN" sz="2800" dirty="0" smtClean="0">
                <a:solidFill>
                  <a:schemeClr val="accent6">
                    <a:lumMod val="40000"/>
                    <a:lumOff val="60000"/>
                  </a:schemeClr>
                </a:solidFill>
                <a:effectLst>
                  <a:outerShdw blurRad="38100" dist="38100" dir="2700000" algn="tl">
                    <a:srgbClr val="000000">
                      <a:alpha val="43137"/>
                    </a:srgbClr>
                  </a:outerShdw>
                </a:effectLst>
              </a:rPr>
              <a:t>Christmas Quiz</a:t>
            </a:r>
            <a:endParaRPr lang="zh-CN" altLang="en-US" sz="2800" dirty="0">
              <a:solidFill>
                <a:schemeClr val="accent6">
                  <a:lumMod val="40000"/>
                  <a:lumOff val="6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46"/>
          </a:xfrm>
        </p:spPr>
        <p:txBody>
          <a:bodyPr/>
          <a:lstStyle/>
          <a:p>
            <a:pPr algn="l"/>
            <a:r>
              <a:rPr lang="en-GB" altLang="zh-CN" dirty="0" smtClean="0">
                <a:solidFill>
                  <a:schemeClr val="bg1"/>
                </a:solidFill>
                <a:effectLst>
                  <a:outerShdw blurRad="38100" dist="38100" dir="2700000" algn="tl">
                    <a:srgbClr val="000000">
                      <a:alpha val="43137"/>
                    </a:srgbClr>
                  </a:outerShdw>
                </a:effectLst>
              </a:rPr>
              <a:t>Question </a:t>
            </a:r>
            <a:r>
              <a:rPr lang="en-GB" altLang="zh-CN" dirty="0" smtClean="0">
                <a:solidFill>
                  <a:schemeClr val="bg1"/>
                </a:solidFill>
                <a:effectLst>
                  <a:outerShdw blurRad="38100" dist="38100" dir="2700000" algn="tl">
                    <a:srgbClr val="000000">
                      <a:alpha val="43137"/>
                    </a:srgbClr>
                  </a:outerShdw>
                </a:effectLst>
              </a:rPr>
              <a:t>9</a:t>
            </a:r>
            <a:endParaRPr lang="zh-CN" altLang="en-US"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457200" y="1412776"/>
            <a:ext cx="8229600" cy="1815882"/>
          </a:xfrm>
          <a:prstGeom prst="rect">
            <a:avLst/>
          </a:prstGeom>
          <a:noFill/>
        </p:spPr>
        <p:txBody>
          <a:bodyPr wrap="square" rtlCol="0">
            <a:spAutoFit/>
          </a:bodyPr>
          <a:lstStyle/>
          <a:p>
            <a:r>
              <a:rPr lang="en-GB" sz="2800" dirty="0" smtClean="0">
                <a:solidFill>
                  <a:schemeClr val="accent5">
                    <a:lumMod val="20000"/>
                    <a:lumOff val="80000"/>
                  </a:schemeClr>
                </a:solidFill>
              </a:rPr>
              <a:t>Miss Wilson makes 84 pigs in blankets on Christmas day. She eats 70 of them.</a:t>
            </a:r>
          </a:p>
          <a:p>
            <a:endParaRPr lang="en-GB" sz="2800" dirty="0">
              <a:solidFill>
                <a:schemeClr val="accent5">
                  <a:lumMod val="20000"/>
                  <a:lumOff val="80000"/>
                </a:schemeClr>
              </a:solidFill>
            </a:endParaRPr>
          </a:p>
          <a:p>
            <a:r>
              <a:rPr lang="en-GB" sz="2800" dirty="0" smtClean="0">
                <a:solidFill>
                  <a:schemeClr val="accent5">
                    <a:lumMod val="20000"/>
                    <a:lumOff val="80000"/>
                  </a:schemeClr>
                </a:solidFill>
              </a:rPr>
              <a:t>What fractions does she eat? (In it’s simplest form)</a:t>
            </a:r>
            <a:endParaRPr lang="en-GB" sz="2800" dirty="0">
              <a:solidFill>
                <a:schemeClr val="accent5">
                  <a:lumMod val="20000"/>
                  <a:lumOff val="8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3645024"/>
            <a:ext cx="2143125" cy="2143125"/>
          </a:xfrm>
          <a:prstGeom prst="rect">
            <a:avLst/>
          </a:prstGeom>
        </p:spPr>
      </p:pic>
    </p:spTree>
    <p:extLst>
      <p:ext uri="{BB962C8B-B14F-4D97-AF65-F5344CB8AC3E}">
        <p14:creationId xmlns:p14="http://schemas.microsoft.com/office/powerpoint/2010/main" val="4171850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46"/>
          </a:xfrm>
        </p:spPr>
        <p:txBody>
          <a:bodyPr/>
          <a:lstStyle/>
          <a:p>
            <a:pPr algn="l"/>
            <a:r>
              <a:rPr lang="en-GB" altLang="zh-CN" dirty="0" smtClean="0">
                <a:solidFill>
                  <a:schemeClr val="bg1"/>
                </a:solidFill>
                <a:effectLst>
                  <a:outerShdw blurRad="38100" dist="38100" dir="2700000" algn="tl">
                    <a:srgbClr val="000000">
                      <a:alpha val="43137"/>
                    </a:srgbClr>
                  </a:outerShdw>
                </a:effectLst>
              </a:rPr>
              <a:t>Question </a:t>
            </a:r>
            <a:r>
              <a:rPr lang="en-GB" altLang="zh-CN" dirty="0" smtClean="0">
                <a:solidFill>
                  <a:schemeClr val="bg1"/>
                </a:solidFill>
                <a:effectLst>
                  <a:outerShdw blurRad="38100" dist="38100" dir="2700000" algn="tl">
                    <a:srgbClr val="000000">
                      <a:alpha val="43137"/>
                    </a:srgbClr>
                  </a:outerShdw>
                </a:effectLst>
              </a:rPr>
              <a:t>10</a:t>
            </a:r>
            <a:endParaRPr lang="zh-CN" altLang="en-US"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457200" y="1412776"/>
            <a:ext cx="8229600" cy="1938992"/>
          </a:xfrm>
          <a:prstGeom prst="rect">
            <a:avLst/>
          </a:prstGeom>
          <a:noFill/>
        </p:spPr>
        <p:txBody>
          <a:bodyPr wrap="square" rtlCol="0">
            <a:spAutoFit/>
          </a:bodyPr>
          <a:lstStyle/>
          <a:p>
            <a:r>
              <a:rPr lang="en-GB" sz="4000" dirty="0" smtClean="0">
                <a:solidFill>
                  <a:schemeClr val="accent5">
                    <a:lumMod val="20000"/>
                    <a:lumOff val="80000"/>
                  </a:schemeClr>
                </a:solidFill>
              </a:rPr>
              <a:t>Santa’s sleigh flies 800km before one of it’s </a:t>
            </a:r>
            <a:r>
              <a:rPr lang="en-GB" sz="4000" dirty="0" err="1" smtClean="0">
                <a:solidFill>
                  <a:schemeClr val="accent5">
                    <a:lumMod val="20000"/>
                    <a:lumOff val="80000"/>
                  </a:schemeClr>
                </a:solidFill>
              </a:rPr>
              <a:t>sleighbells</a:t>
            </a:r>
            <a:r>
              <a:rPr lang="en-GB" sz="4000" dirty="0" smtClean="0">
                <a:solidFill>
                  <a:schemeClr val="accent5">
                    <a:lumMod val="20000"/>
                    <a:lumOff val="80000"/>
                  </a:schemeClr>
                </a:solidFill>
              </a:rPr>
              <a:t> fall off. What is this in miles?</a:t>
            </a:r>
            <a:endParaRPr lang="en-GB" sz="4000" dirty="0">
              <a:solidFill>
                <a:schemeClr val="accent5">
                  <a:lumMod val="20000"/>
                  <a:lumOff val="8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2708920"/>
            <a:ext cx="3528392" cy="2347985"/>
          </a:xfrm>
          <a:prstGeom prst="rect">
            <a:avLst/>
          </a:prstGeom>
        </p:spPr>
      </p:pic>
    </p:spTree>
    <p:extLst>
      <p:ext uri="{BB962C8B-B14F-4D97-AF65-F5344CB8AC3E}">
        <p14:creationId xmlns:p14="http://schemas.microsoft.com/office/powerpoint/2010/main" val="2681290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46"/>
          </a:xfrm>
        </p:spPr>
        <p:txBody>
          <a:bodyPr/>
          <a:lstStyle/>
          <a:p>
            <a:pPr algn="l"/>
            <a:r>
              <a:rPr lang="en-GB" altLang="zh-CN" dirty="0" smtClean="0">
                <a:solidFill>
                  <a:schemeClr val="bg1"/>
                </a:solidFill>
                <a:effectLst>
                  <a:outerShdw blurRad="38100" dist="38100" dir="2700000" algn="tl">
                    <a:srgbClr val="000000">
                      <a:alpha val="43137"/>
                    </a:srgbClr>
                  </a:outerShdw>
                </a:effectLst>
              </a:rPr>
              <a:t>Bonus Question</a:t>
            </a:r>
            <a:endParaRPr lang="zh-CN" altLang="en-US"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457200" y="1412776"/>
            <a:ext cx="8229600" cy="1323439"/>
          </a:xfrm>
          <a:prstGeom prst="rect">
            <a:avLst/>
          </a:prstGeom>
          <a:noFill/>
        </p:spPr>
        <p:txBody>
          <a:bodyPr wrap="square" rtlCol="0">
            <a:spAutoFit/>
          </a:bodyPr>
          <a:lstStyle/>
          <a:p>
            <a:r>
              <a:rPr lang="en-GB" sz="4000" dirty="0" smtClean="0">
                <a:solidFill>
                  <a:schemeClr val="accent5">
                    <a:lumMod val="20000"/>
                    <a:lumOff val="80000"/>
                  </a:schemeClr>
                </a:solidFill>
              </a:rPr>
              <a:t>How many VOWELS are there in the chorus of the song “Jingle Bells”?</a:t>
            </a:r>
            <a:endParaRPr lang="en-GB" sz="4000" dirty="0">
              <a:solidFill>
                <a:schemeClr val="accent5">
                  <a:lumMod val="20000"/>
                  <a:lumOff val="80000"/>
                </a:schemeClr>
              </a:solidFill>
            </a:endParaRPr>
          </a:p>
        </p:txBody>
      </p:sp>
    </p:spTree>
    <p:extLst>
      <p:ext uri="{BB962C8B-B14F-4D97-AF65-F5344CB8AC3E}">
        <p14:creationId xmlns:p14="http://schemas.microsoft.com/office/powerpoint/2010/main" val="1367498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411760" y="2348880"/>
            <a:ext cx="4680520" cy="868346"/>
          </a:xfrm>
        </p:spPr>
        <p:txBody>
          <a:bodyPr>
            <a:noAutofit/>
          </a:bodyPr>
          <a:lstStyle/>
          <a:p>
            <a:pPr algn="l"/>
            <a:r>
              <a:rPr lang="en-GB" altLang="zh-CN" sz="7200" b="1" dirty="0" smtClean="0">
                <a:solidFill>
                  <a:schemeClr val="bg1"/>
                </a:solidFill>
                <a:effectLst>
                  <a:outerShdw blurRad="38100" dist="38100" dir="2700000" algn="tl">
                    <a:srgbClr val="000000">
                      <a:alpha val="43137"/>
                    </a:srgbClr>
                  </a:outerShdw>
                </a:effectLst>
              </a:rPr>
              <a:t>ANSWERS</a:t>
            </a:r>
            <a:endParaRPr lang="zh-CN" altLang="en-US" sz="7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9781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46"/>
          </a:xfrm>
        </p:spPr>
        <p:txBody>
          <a:bodyPr/>
          <a:lstStyle/>
          <a:p>
            <a:pPr algn="l"/>
            <a:r>
              <a:rPr lang="en-GB" altLang="zh-CN" dirty="0" smtClean="0">
                <a:solidFill>
                  <a:schemeClr val="bg1"/>
                </a:solidFill>
                <a:effectLst>
                  <a:outerShdw blurRad="38100" dist="38100" dir="2700000" algn="tl">
                    <a:srgbClr val="000000">
                      <a:alpha val="43137"/>
                    </a:srgbClr>
                  </a:outerShdw>
                </a:effectLst>
              </a:rPr>
              <a:t>Question 1</a:t>
            </a:r>
            <a:endParaRPr lang="zh-CN" altLang="en-US"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457200" y="1171227"/>
            <a:ext cx="8229600" cy="1815882"/>
          </a:xfrm>
          <a:prstGeom prst="rect">
            <a:avLst/>
          </a:prstGeom>
          <a:noFill/>
        </p:spPr>
        <p:txBody>
          <a:bodyPr wrap="square" rtlCol="0">
            <a:spAutoFit/>
          </a:bodyPr>
          <a:lstStyle/>
          <a:p>
            <a:r>
              <a:rPr lang="en-GB" sz="2800" dirty="0" smtClean="0">
                <a:solidFill>
                  <a:srgbClr val="4BACC6">
                    <a:lumMod val="20000"/>
                    <a:lumOff val="80000"/>
                  </a:srgbClr>
                </a:solidFill>
              </a:rPr>
              <a:t>Father Christmas wants to deliver presents on a long street in a special order using the nth term: 4n – 3</a:t>
            </a:r>
          </a:p>
          <a:p>
            <a:endParaRPr lang="en-GB" sz="2800" dirty="0">
              <a:solidFill>
                <a:srgbClr val="4BACC6">
                  <a:lumMod val="20000"/>
                  <a:lumOff val="80000"/>
                </a:srgbClr>
              </a:solidFill>
            </a:endParaRPr>
          </a:p>
          <a:p>
            <a:r>
              <a:rPr lang="en-GB" sz="2800" dirty="0" smtClean="0">
                <a:solidFill>
                  <a:srgbClr val="4BACC6">
                    <a:lumMod val="20000"/>
                    <a:lumOff val="80000"/>
                  </a:srgbClr>
                </a:solidFill>
              </a:rPr>
              <a:t>Which number house does he deliver 7</a:t>
            </a:r>
            <a:r>
              <a:rPr lang="en-GB" sz="2800" baseline="30000" dirty="0" smtClean="0">
                <a:solidFill>
                  <a:srgbClr val="4BACC6">
                    <a:lumMod val="20000"/>
                    <a:lumOff val="80000"/>
                  </a:srgbClr>
                </a:solidFill>
              </a:rPr>
              <a:t>th</a:t>
            </a:r>
            <a:r>
              <a:rPr lang="en-GB" sz="2800" dirty="0" smtClean="0">
                <a:solidFill>
                  <a:srgbClr val="4BACC6">
                    <a:lumMod val="20000"/>
                    <a:lumOff val="80000"/>
                  </a:srgbClr>
                </a:solidFill>
              </a:rPr>
              <a:t>?</a:t>
            </a:r>
            <a:endParaRPr lang="en-GB" sz="2800" dirty="0">
              <a:solidFill>
                <a:srgbClr val="4BACC6">
                  <a:lumMod val="20000"/>
                  <a:lumOff val="80000"/>
                </a:srgb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9944" y="3015352"/>
            <a:ext cx="2656312" cy="1992234"/>
          </a:xfrm>
          <a:prstGeom prst="rect">
            <a:avLst/>
          </a:prstGeom>
        </p:spPr>
      </p:pic>
      <p:sp>
        <p:nvSpPr>
          <p:cNvPr id="5" name="TextBox 4"/>
          <p:cNvSpPr txBox="1"/>
          <p:nvPr/>
        </p:nvSpPr>
        <p:spPr>
          <a:xfrm>
            <a:off x="1331640" y="4004091"/>
            <a:ext cx="2826415" cy="523220"/>
          </a:xfrm>
          <a:prstGeom prst="rect">
            <a:avLst/>
          </a:prstGeom>
          <a:noFill/>
        </p:spPr>
        <p:txBody>
          <a:bodyPr wrap="none" rtlCol="0">
            <a:spAutoFit/>
          </a:bodyPr>
          <a:lstStyle/>
          <a:p>
            <a:r>
              <a:rPr lang="en-GB" sz="2800" b="1" dirty="0" smtClean="0">
                <a:solidFill>
                  <a:srgbClr val="FFFF66"/>
                </a:solidFill>
              </a:rPr>
              <a:t>House number 25</a:t>
            </a:r>
            <a:endParaRPr lang="en-GB" sz="2800" b="1" dirty="0">
              <a:solidFill>
                <a:srgbClr val="FFFF66"/>
              </a:solidFill>
            </a:endParaRPr>
          </a:p>
        </p:txBody>
      </p:sp>
    </p:spTree>
    <p:extLst>
      <p:ext uri="{BB962C8B-B14F-4D97-AF65-F5344CB8AC3E}">
        <p14:creationId xmlns:p14="http://schemas.microsoft.com/office/powerpoint/2010/main" val="175770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46"/>
          </a:xfrm>
        </p:spPr>
        <p:txBody>
          <a:bodyPr/>
          <a:lstStyle/>
          <a:p>
            <a:pPr algn="l"/>
            <a:r>
              <a:rPr lang="en-GB" altLang="zh-CN" dirty="0" smtClean="0">
                <a:solidFill>
                  <a:schemeClr val="bg1"/>
                </a:solidFill>
                <a:effectLst>
                  <a:outerShdw blurRad="38100" dist="38100" dir="2700000" algn="tl">
                    <a:srgbClr val="000000">
                      <a:alpha val="43137"/>
                    </a:srgbClr>
                  </a:outerShdw>
                </a:effectLst>
              </a:rPr>
              <a:t>Question 2</a:t>
            </a:r>
            <a:endParaRPr lang="zh-CN" altLang="en-US"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4" name="TextBox 3"/>
              <p:cNvSpPr txBox="1"/>
              <p:nvPr/>
            </p:nvSpPr>
            <p:spPr>
              <a:xfrm>
                <a:off x="323528" y="1412776"/>
                <a:ext cx="8075240" cy="1776127"/>
              </a:xfrm>
              <a:prstGeom prst="rect">
                <a:avLst/>
              </a:prstGeom>
              <a:noFill/>
            </p:spPr>
            <p:txBody>
              <a:bodyPr wrap="square" rtlCol="0">
                <a:spAutoFit/>
              </a:bodyPr>
              <a:lstStyle/>
              <a:p>
                <a:r>
                  <a:rPr lang="en-GB" sz="3200" dirty="0" smtClean="0">
                    <a:solidFill>
                      <a:srgbClr val="4BACC6">
                        <a:lumMod val="20000"/>
                        <a:lumOff val="80000"/>
                      </a:srgbClr>
                    </a:solidFill>
                  </a:rPr>
                  <a:t>The night before Christmas, Santa has a light snack of </a:t>
                </a:r>
                <a14:m>
                  <m:oMath xmlns:m="http://schemas.openxmlformats.org/officeDocument/2006/math">
                    <m:r>
                      <a:rPr lang="en-GB" sz="3200" smtClean="0">
                        <a:solidFill>
                          <a:srgbClr val="4BACC6">
                            <a:lumMod val="20000"/>
                            <a:lumOff val="80000"/>
                          </a:srgbClr>
                        </a:solidFill>
                        <a:latin typeface="Cambria Math" panose="02040503050406030204" pitchFamily="18" charset="0"/>
                      </a:rPr>
                      <m:t>1</m:t>
                    </m:r>
                    <m:f>
                      <m:fPr>
                        <m:ctrlPr>
                          <a:rPr lang="en-GB" sz="3200" i="1" smtClean="0">
                            <a:solidFill>
                              <a:srgbClr val="4BACC6">
                                <a:lumMod val="20000"/>
                                <a:lumOff val="80000"/>
                              </a:srgbClr>
                            </a:solidFill>
                            <a:latin typeface="Cambria Math" panose="02040503050406030204" pitchFamily="18" charset="0"/>
                          </a:rPr>
                        </m:ctrlPr>
                      </m:fPr>
                      <m:num>
                        <m:r>
                          <a:rPr lang="en-GB" sz="3200" i="1" smtClean="0">
                            <a:solidFill>
                              <a:srgbClr val="4BACC6">
                                <a:lumMod val="20000"/>
                                <a:lumOff val="80000"/>
                              </a:srgbClr>
                            </a:solidFill>
                            <a:latin typeface="Cambria Math" panose="02040503050406030204" pitchFamily="18" charset="0"/>
                          </a:rPr>
                          <m:t>2</m:t>
                        </m:r>
                      </m:num>
                      <m:den>
                        <m:r>
                          <a:rPr lang="en-GB" sz="3200" i="1" smtClean="0">
                            <a:solidFill>
                              <a:srgbClr val="4BACC6">
                                <a:lumMod val="20000"/>
                                <a:lumOff val="80000"/>
                              </a:srgbClr>
                            </a:solidFill>
                            <a:latin typeface="Cambria Math" panose="02040503050406030204" pitchFamily="18" charset="0"/>
                          </a:rPr>
                          <m:t>3</m:t>
                        </m:r>
                      </m:den>
                    </m:f>
                  </m:oMath>
                </a14:m>
                <a:r>
                  <a:rPr lang="en-GB" sz="3200" dirty="0" smtClean="0">
                    <a:solidFill>
                      <a:srgbClr val="4BACC6">
                        <a:lumMod val="20000"/>
                        <a:lumOff val="80000"/>
                      </a:srgbClr>
                    </a:solidFill>
                  </a:rPr>
                  <a:t>  Pizzas. Rudolf has </a:t>
                </a:r>
                <a14:m>
                  <m:oMath xmlns:m="http://schemas.openxmlformats.org/officeDocument/2006/math">
                    <m:r>
                      <a:rPr lang="en-GB" sz="3200" smtClean="0">
                        <a:solidFill>
                          <a:srgbClr val="4BACC6">
                            <a:lumMod val="20000"/>
                            <a:lumOff val="80000"/>
                          </a:srgbClr>
                        </a:solidFill>
                        <a:latin typeface="Cambria Math" panose="02040503050406030204" pitchFamily="18" charset="0"/>
                      </a:rPr>
                      <m:t>2</m:t>
                    </m:r>
                    <m:f>
                      <m:fPr>
                        <m:ctrlPr>
                          <a:rPr lang="en-GB" sz="3200" i="1" smtClean="0">
                            <a:solidFill>
                              <a:srgbClr val="4BACC6">
                                <a:lumMod val="20000"/>
                                <a:lumOff val="80000"/>
                              </a:srgbClr>
                            </a:solidFill>
                            <a:latin typeface="Cambria Math" panose="02040503050406030204" pitchFamily="18" charset="0"/>
                          </a:rPr>
                        </m:ctrlPr>
                      </m:fPr>
                      <m:num>
                        <m:r>
                          <a:rPr lang="en-GB" sz="3200" i="1" smtClean="0">
                            <a:solidFill>
                              <a:srgbClr val="4BACC6">
                                <a:lumMod val="20000"/>
                                <a:lumOff val="80000"/>
                              </a:srgbClr>
                            </a:solidFill>
                            <a:latin typeface="Cambria Math" panose="02040503050406030204" pitchFamily="18" charset="0"/>
                          </a:rPr>
                          <m:t>1</m:t>
                        </m:r>
                      </m:num>
                      <m:den>
                        <m:r>
                          <a:rPr lang="en-GB" sz="3200" i="1" smtClean="0">
                            <a:solidFill>
                              <a:srgbClr val="4BACC6">
                                <a:lumMod val="20000"/>
                                <a:lumOff val="80000"/>
                              </a:srgbClr>
                            </a:solidFill>
                            <a:latin typeface="Cambria Math" panose="02040503050406030204" pitchFamily="18" charset="0"/>
                          </a:rPr>
                          <m:t>4</m:t>
                        </m:r>
                      </m:den>
                    </m:f>
                    <m:r>
                      <a:rPr lang="en-GB" sz="3200" i="1" smtClean="0">
                        <a:solidFill>
                          <a:srgbClr val="4BACC6">
                            <a:lumMod val="20000"/>
                            <a:lumOff val="80000"/>
                          </a:srgbClr>
                        </a:solidFill>
                        <a:latin typeface="Cambria Math" panose="02040503050406030204" pitchFamily="18" charset="0"/>
                      </a:rPr>
                      <m:t> </m:t>
                    </m:r>
                  </m:oMath>
                </a14:m>
                <a:r>
                  <a:rPr lang="en-GB" sz="3200" dirty="0" smtClean="0">
                    <a:solidFill>
                      <a:srgbClr val="4BACC6">
                        <a:lumMod val="20000"/>
                        <a:lumOff val="80000"/>
                      </a:srgbClr>
                    </a:solidFill>
                  </a:rPr>
                  <a:t>Pizzas. How many pizzas do they eat between them?</a:t>
                </a:r>
                <a:endParaRPr lang="en-GB" sz="3200" dirty="0">
                  <a:solidFill>
                    <a:srgbClr val="4BACC6">
                      <a:lumMod val="20000"/>
                      <a:lumOff val="80000"/>
                    </a:srgbClr>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323528" y="1412776"/>
                <a:ext cx="8075240" cy="1776127"/>
              </a:xfrm>
              <a:prstGeom prst="rect">
                <a:avLst/>
              </a:prstGeom>
              <a:blipFill rotWithShape="0">
                <a:blip r:embed="rId3"/>
                <a:stretch>
                  <a:fillRect l="-1887" t="-4467" b="-10653"/>
                </a:stretch>
              </a:blipFill>
            </p:spPr>
            <p:txBody>
              <a:bodyPr/>
              <a:lstStyle/>
              <a:p>
                <a:r>
                  <a:rPr lang="en-GB">
                    <a:noFill/>
                  </a:rPr>
                  <a:t> </a:t>
                </a:r>
              </a:p>
            </p:txBody>
          </p:sp>
        </mc:Fallback>
      </mc:AlternateContent>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3207392"/>
            <a:ext cx="2160240" cy="2468846"/>
          </a:xfrm>
          <a:prstGeom prst="rect">
            <a:avLst/>
          </a:prstGeom>
        </p:spPr>
      </p:pic>
      <mc:AlternateContent xmlns:mc="http://schemas.openxmlformats.org/markup-compatibility/2006">
        <mc:Choice xmlns:a14="http://schemas.microsoft.com/office/drawing/2010/main" Requires="a14">
          <p:sp>
            <p:nvSpPr>
              <p:cNvPr id="5" name="TextBox 4"/>
              <p:cNvSpPr txBox="1"/>
              <p:nvPr/>
            </p:nvSpPr>
            <p:spPr>
              <a:xfrm>
                <a:off x="1187624" y="3717032"/>
                <a:ext cx="2016321" cy="89896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GB" sz="2800" b="1" i="1" smtClean="0">
                              <a:solidFill>
                                <a:srgbClr val="FFFF66"/>
                              </a:solidFill>
                              <a:latin typeface="Cambria Math" panose="02040503050406030204" pitchFamily="18" charset="0"/>
                            </a:rPr>
                          </m:ctrlPr>
                        </m:fPr>
                        <m:num>
                          <m:r>
                            <a:rPr lang="en-GB" sz="2800" b="1" i="1" smtClean="0">
                              <a:solidFill>
                                <a:srgbClr val="FFFF66"/>
                              </a:solidFill>
                              <a:latin typeface="Cambria Math" panose="02040503050406030204" pitchFamily="18" charset="0"/>
                            </a:rPr>
                            <m:t>𝟒𝟕</m:t>
                          </m:r>
                        </m:num>
                        <m:den>
                          <m:r>
                            <a:rPr lang="en-GB" sz="2800" b="1" i="1" smtClean="0">
                              <a:solidFill>
                                <a:srgbClr val="FFFF66"/>
                              </a:solidFill>
                              <a:latin typeface="Cambria Math" panose="02040503050406030204" pitchFamily="18" charset="0"/>
                            </a:rPr>
                            <m:t>𝟏𝟐</m:t>
                          </m:r>
                        </m:den>
                      </m:f>
                      <m:r>
                        <a:rPr lang="en-GB" sz="2800" b="1" i="1" smtClean="0">
                          <a:solidFill>
                            <a:srgbClr val="FFFF66"/>
                          </a:solidFill>
                          <a:latin typeface="Cambria Math" panose="02040503050406030204" pitchFamily="18" charset="0"/>
                        </a:rPr>
                        <m:t> </m:t>
                      </m:r>
                      <m:r>
                        <a:rPr lang="en-GB" sz="2800" b="1" i="1" smtClean="0">
                          <a:solidFill>
                            <a:srgbClr val="FFFF66"/>
                          </a:solidFill>
                          <a:latin typeface="Cambria Math" panose="02040503050406030204" pitchFamily="18" charset="0"/>
                        </a:rPr>
                        <m:t>𝒐𝒓</m:t>
                      </m:r>
                      <m:r>
                        <a:rPr lang="en-GB" sz="2800" b="1" i="1" smtClean="0">
                          <a:solidFill>
                            <a:srgbClr val="FFFF66"/>
                          </a:solidFill>
                          <a:latin typeface="Cambria Math" panose="02040503050406030204" pitchFamily="18" charset="0"/>
                        </a:rPr>
                        <m:t> </m:t>
                      </m:r>
                      <m:r>
                        <a:rPr lang="en-GB" sz="2800" b="1" i="1" smtClean="0">
                          <a:solidFill>
                            <a:srgbClr val="FFFF66"/>
                          </a:solidFill>
                          <a:latin typeface="Cambria Math" panose="02040503050406030204" pitchFamily="18" charset="0"/>
                        </a:rPr>
                        <m:t>𝟑</m:t>
                      </m:r>
                      <m:f>
                        <m:fPr>
                          <m:ctrlPr>
                            <a:rPr lang="en-GB" sz="2800" b="1" i="1" smtClean="0">
                              <a:solidFill>
                                <a:srgbClr val="FFFF66"/>
                              </a:solidFill>
                              <a:latin typeface="Cambria Math" panose="02040503050406030204" pitchFamily="18" charset="0"/>
                            </a:rPr>
                          </m:ctrlPr>
                        </m:fPr>
                        <m:num>
                          <m:r>
                            <a:rPr lang="en-GB" sz="2800" b="1" i="1" smtClean="0">
                              <a:solidFill>
                                <a:srgbClr val="FFFF66"/>
                              </a:solidFill>
                              <a:latin typeface="Cambria Math" panose="02040503050406030204" pitchFamily="18" charset="0"/>
                            </a:rPr>
                            <m:t>𝟏𝟏</m:t>
                          </m:r>
                        </m:num>
                        <m:den>
                          <m:r>
                            <a:rPr lang="en-GB" sz="2800" b="1" i="1" smtClean="0">
                              <a:solidFill>
                                <a:srgbClr val="FFFF66"/>
                              </a:solidFill>
                              <a:latin typeface="Cambria Math" panose="02040503050406030204" pitchFamily="18" charset="0"/>
                            </a:rPr>
                            <m:t>𝟏𝟐</m:t>
                          </m:r>
                        </m:den>
                      </m:f>
                    </m:oMath>
                  </m:oMathPara>
                </a14:m>
                <a:endParaRPr lang="en-GB" sz="2800" b="1" dirty="0">
                  <a:solidFill>
                    <a:srgbClr val="FFFF66"/>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1187624" y="3717032"/>
                <a:ext cx="2016321" cy="898964"/>
              </a:xfrm>
              <a:prstGeom prst="rect">
                <a:avLst/>
              </a:prstGeom>
              <a:blipFill rotWithShape="0">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46511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46"/>
          </a:xfrm>
        </p:spPr>
        <p:txBody>
          <a:bodyPr/>
          <a:lstStyle/>
          <a:p>
            <a:pPr algn="l"/>
            <a:r>
              <a:rPr lang="en-GB" altLang="zh-CN" dirty="0" smtClean="0">
                <a:solidFill>
                  <a:schemeClr val="bg1"/>
                </a:solidFill>
                <a:effectLst>
                  <a:outerShdw blurRad="38100" dist="38100" dir="2700000" algn="tl">
                    <a:srgbClr val="000000">
                      <a:alpha val="43137"/>
                    </a:srgbClr>
                  </a:outerShdw>
                </a:effectLst>
              </a:rPr>
              <a:t>Question 3</a:t>
            </a:r>
            <a:endParaRPr lang="zh-CN" altLang="en-US"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490212" y="1484784"/>
            <a:ext cx="7826204" cy="2062103"/>
          </a:xfrm>
          <a:prstGeom prst="rect">
            <a:avLst/>
          </a:prstGeom>
          <a:noFill/>
        </p:spPr>
        <p:txBody>
          <a:bodyPr wrap="square" rtlCol="0">
            <a:spAutoFit/>
          </a:bodyPr>
          <a:lstStyle/>
          <a:p>
            <a:r>
              <a:rPr lang="en-GB" sz="3200" dirty="0" smtClean="0">
                <a:solidFill>
                  <a:srgbClr val="4BACC6">
                    <a:lumMod val="20000"/>
                    <a:lumOff val="80000"/>
                  </a:srgbClr>
                </a:solidFill>
              </a:rPr>
              <a:t>Santa shares a Christmas bonus of £320 in the ratio 3 : 5 between two elves, Harry and Zain, respectively. How much of the bonus does Zain receive?</a:t>
            </a:r>
            <a:endParaRPr lang="en-GB" sz="3200" dirty="0">
              <a:solidFill>
                <a:srgbClr val="4BACC6">
                  <a:lumMod val="20000"/>
                  <a:lumOff val="80000"/>
                </a:srgb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3284984"/>
            <a:ext cx="2526407" cy="2311394"/>
          </a:xfrm>
          <a:prstGeom prst="rect">
            <a:avLst/>
          </a:prstGeom>
        </p:spPr>
      </p:pic>
      <p:sp>
        <p:nvSpPr>
          <p:cNvPr id="5" name="TextBox 4"/>
          <p:cNvSpPr txBox="1"/>
          <p:nvPr/>
        </p:nvSpPr>
        <p:spPr>
          <a:xfrm>
            <a:off x="1786955" y="4179071"/>
            <a:ext cx="915635" cy="523220"/>
          </a:xfrm>
          <a:prstGeom prst="rect">
            <a:avLst/>
          </a:prstGeom>
          <a:noFill/>
        </p:spPr>
        <p:txBody>
          <a:bodyPr wrap="none" rtlCol="0">
            <a:spAutoFit/>
          </a:bodyPr>
          <a:lstStyle/>
          <a:p>
            <a:r>
              <a:rPr lang="en-GB" sz="2800" b="1" dirty="0" smtClean="0">
                <a:solidFill>
                  <a:srgbClr val="FFFF66"/>
                </a:solidFill>
              </a:rPr>
              <a:t>£200</a:t>
            </a:r>
            <a:endParaRPr lang="en-GB" sz="2800" b="1" dirty="0">
              <a:solidFill>
                <a:srgbClr val="FFFF66"/>
              </a:solidFill>
            </a:endParaRPr>
          </a:p>
        </p:txBody>
      </p:sp>
    </p:spTree>
    <p:extLst>
      <p:ext uri="{BB962C8B-B14F-4D97-AF65-F5344CB8AC3E}">
        <p14:creationId xmlns:p14="http://schemas.microsoft.com/office/powerpoint/2010/main" val="26187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46"/>
          </a:xfrm>
        </p:spPr>
        <p:txBody>
          <a:bodyPr/>
          <a:lstStyle/>
          <a:p>
            <a:pPr algn="l"/>
            <a:r>
              <a:rPr lang="en-GB" altLang="zh-CN" dirty="0" smtClean="0">
                <a:solidFill>
                  <a:schemeClr val="bg1"/>
                </a:solidFill>
                <a:effectLst>
                  <a:outerShdw blurRad="38100" dist="38100" dir="2700000" algn="tl">
                    <a:srgbClr val="000000">
                      <a:alpha val="43137"/>
                    </a:srgbClr>
                  </a:outerShdw>
                </a:effectLst>
              </a:rPr>
              <a:t>Question </a:t>
            </a:r>
            <a:r>
              <a:rPr lang="en-GB" altLang="zh-CN" dirty="0">
                <a:solidFill>
                  <a:schemeClr val="bg1"/>
                </a:solidFill>
                <a:effectLst>
                  <a:outerShdw blurRad="38100" dist="38100" dir="2700000" algn="tl">
                    <a:srgbClr val="000000">
                      <a:alpha val="43137"/>
                    </a:srgbClr>
                  </a:outerShdw>
                </a:effectLst>
              </a:rPr>
              <a:t>4</a:t>
            </a:r>
            <a:endParaRPr lang="zh-CN" altLang="en-US"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251520" y="1142984"/>
            <a:ext cx="8568952" cy="1754326"/>
          </a:xfrm>
          <a:prstGeom prst="rect">
            <a:avLst/>
          </a:prstGeom>
          <a:noFill/>
        </p:spPr>
        <p:txBody>
          <a:bodyPr wrap="square" rtlCol="0">
            <a:spAutoFit/>
          </a:bodyPr>
          <a:lstStyle/>
          <a:p>
            <a:r>
              <a:rPr lang="en-GB" sz="3600" dirty="0" smtClean="0">
                <a:solidFill>
                  <a:srgbClr val="4BACC6">
                    <a:lumMod val="20000"/>
                    <a:lumOff val="80000"/>
                  </a:srgbClr>
                </a:solidFill>
              </a:rPr>
              <a:t>During Christmas eve, Rudolf the </a:t>
            </a:r>
            <a:r>
              <a:rPr lang="en-GB" sz="3600" dirty="0" err="1" smtClean="0">
                <a:solidFill>
                  <a:srgbClr val="4BACC6">
                    <a:lumMod val="20000"/>
                    <a:lumOff val="80000"/>
                  </a:srgbClr>
                </a:solidFill>
              </a:rPr>
              <a:t>Rednosed</a:t>
            </a:r>
            <a:r>
              <a:rPr lang="en-GB" sz="3600" dirty="0" smtClean="0">
                <a:solidFill>
                  <a:srgbClr val="4BACC6">
                    <a:lumMod val="20000"/>
                    <a:lumOff val="80000"/>
                  </a:srgbClr>
                </a:solidFill>
              </a:rPr>
              <a:t> Reindeer eats 92, </a:t>
            </a:r>
            <a:r>
              <a:rPr lang="en-GB" sz="3600" dirty="0" smtClean="0">
                <a:solidFill>
                  <a:srgbClr val="4BACC6">
                    <a:lumMod val="20000"/>
                    <a:lumOff val="80000"/>
                  </a:srgbClr>
                </a:solidFill>
              </a:rPr>
              <a:t>685 </a:t>
            </a:r>
            <a:r>
              <a:rPr lang="en-GB" sz="3600" dirty="0" smtClean="0">
                <a:solidFill>
                  <a:srgbClr val="4BACC6">
                    <a:lumMod val="20000"/>
                    <a:lumOff val="80000"/>
                  </a:srgbClr>
                </a:solidFill>
              </a:rPr>
              <a:t>carrots. </a:t>
            </a:r>
            <a:r>
              <a:rPr lang="en-GB" sz="3600" dirty="0" smtClean="0">
                <a:solidFill>
                  <a:srgbClr val="4BACC6">
                    <a:lumMod val="20000"/>
                    <a:lumOff val="80000"/>
                  </a:srgbClr>
                </a:solidFill>
              </a:rPr>
              <a:t>What is this number </a:t>
            </a:r>
            <a:r>
              <a:rPr lang="en-GB" sz="3600" dirty="0">
                <a:solidFill>
                  <a:srgbClr val="4BACC6">
                    <a:lumMod val="20000"/>
                    <a:lumOff val="80000"/>
                  </a:srgbClr>
                </a:solidFill>
              </a:rPr>
              <a:t>r</a:t>
            </a:r>
            <a:r>
              <a:rPr lang="en-GB" sz="3600" dirty="0" smtClean="0">
                <a:solidFill>
                  <a:srgbClr val="4BACC6">
                    <a:lumMod val="20000"/>
                    <a:lumOff val="80000"/>
                  </a:srgbClr>
                </a:solidFill>
              </a:rPr>
              <a:t>ounded to 2 significant figures?</a:t>
            </a:r>
            <a:endParaRPr lang="en-GB" sz="3600" dirty="0">
              <a:solidFill>
                <a:srgbClr val="4BACC6">
                  <a:lumMod val="20000"/>
                  <a:lumOff val="80000"/>
                </a:srgb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3212975"/>
            <a:ext cx="2304256" cy="2335255"/>
          </a:xfrm>
          <a:prstGeom prst="rect">
            <a:avLst/>
          </a:prstGeom>
        </p:spPr>
      </p:pic>
      <p:sp>
        <p:nvSpPr>
          <p:cNvPr id="5" name="TextBox 4"/>
          <p:cNvSpPr txBox="1"/>
          <p:nvPr/>
        </p:nvSpPr>
        <p:spPr>
          <a:xfrm>
            <a:off x="971600" y="3857382"/>
            <a:ext cx="2311787" cy="523220"/>
          </a:xfrm>
          <a:prstGeom prst="rect">
            <a:avLst/>
          </a:prstGeom>
          <a:noFill/>
        </p:spPr>
        <p:txBody>
          <a:bodyPr wrap="none" rtlCol="0">
            <a:spAutoFit/>
          </a:bodyPr>
          <a:lstStyle/>
          <a:p>
            <a:r>
              <a:rPr lang="en-GB" sz="2800" b="1" dirty="0" smtClean="0">
                <a:solidFill>
                  <a:srgbClr val="FFFF66"/>
                </a:solidFill>
              </a:rPr>
              <a:t>93,000 carrots</a:t>
            </a:r>
            <a:endParaRPr lang="en-GB" sz="2800" b="1" dirty="0">
              <a:solidFill>
                <a:srgbClr val="FFFF66"/>
              </a:solidFill>
            </a:endParaRPr>
          </a:p>
        </p:txBody>
      </p:sp>
    </p:spTree>
    <p:extLst>
      <p:ext uri="{BB962C8B-B14F-4D97-AF65-F5344CB8AC3E}">
        <p14:creationId xmlns:p14="http://schemas.microsoft.com/office/powerpoint/2010/main" val="397095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46"/>
          </a:xfrm>
        </p:spPr>
        <p:txBody>
          <a:bodyPr/>
          <a:lstStyle/>
          <a:p>
            <a:pPr algn="l"/>
            <a:r>
              <a:rPr lang="en-GB" altLang="zh-CN" dirty="0" smtClean="0">
                <a:solidFill>
                  <a:schemeClr val="bg1"/>
                </a:solidFill>
                <a:effectLst>
                  <a:outerShdw blurRad="38100" dist="38100" dir="2700000" algn="tl">
                    <a:srgbClr val="000000">
                      <a:alpha val="43137"/>
                    </a:srgbClr>
                  </a:outerShdw>
                </a:effectLst>
              </a:rPr>
              <a:t>Question 5</a:t>
            </a:r>
            <a:endParaRPr lang="zh-CN" altLang="en-US"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457200" y="1142984"/>
            <a:ext cx="8075240" cy="2677656"/>
          </a:xfrm>
          <a:prstGeom prst="rect">
            <a:avLst/>
          </a:prstGeom>
          <a:noFill/>
        </p:spPr>
        <p:txBody>
          <a:bodyPr wrap="square" rtlCol="0">
            <a:spAutoFit/>
          </a:bodyPr>
          <a:lstStyle/>
          <a:p>
            <a:r>
              <a:rPr lang="en-GB" sz="2800" dirty="0" smtClean="0">
                <a:solidFill>
                  <a:srgbClr val="4BACC6">
                    <a:lumMod val="20000"/>
                    <a:lumOff val="80000"/>
                  </a:srgbClr>
                </a:solidFill>
              </a:rPr>
              <a:t>Father Christmas is thinking of a number.</a:t>
            </a:r>
          </a:p>
          <a:p>
            <a:r>
              <a:rPr lang="en-GB" sz="2800" dirty="0" smtClean="0">
                <a:solidFill>
                  <a:srgbClr val="4BACC6">
                    <a:lumMod val="20000"/>
                    <a:lumOff val="80000"/>
                  </a:srgbClr>
                </a:solidFill>
              </a:rPr>
              <a:t>He adds 4.</a:t>
            </a:r>
          </a:p>
          <a:p>
            <a:r>
              <a:rPr lang="en-GB" sz="2800" dirty="0" smtClean="0">
                <a:solidFill>
                  <a:srgbClr val="4BACC6">
                    <a:lumMod val="20000"/>
                    <a:lumOff val="80000"/>
                  </a:srgbClr>
                </a:solidFill>
              </a:rPr>
              <a:t>Divides by 3.</a:t>
            </a:r>
          </a:p>
          <a:p>
            <a:r>
              <a:rPr lang="en-GB" sz="2800" dirty="0" smtClean="0">
                <a:solidFill>
                  <a:srgbClr val="4BACC6">
                    <a:lumMod val="20000"/>
                    <a:lumOff val="80000"/>
                  </a:srgbClr>
                </a:solidFill>
              </a:rPr>
              <a:t>Then multiplies by 5.</a:t>
            </a:r>
          </a:p>
          <a:p>
            <a:r>
              <a:rPr lang="en-GB" sz="2800" dirty="0" smtClean="0">
                <a:solidFill>
                  <a:srgbClr val="4BACC6">
                    <a:lumMod val="20000"/>
                    <a:lumOff val="80000"/>
                  </a:srgbClr>
                </a:solidFill>
              </a:rPr>
              <a:t>His answer is 25. What was the number he was thinking of?</a:t>
            </a:r>
            <a:endParaRPr lang="en-GB" sz="2800" dirty="0">
              <a:solidFill>
                <a:srgbClr val="4BACC6">
                  <a:lumMod val="20000"/>
                  <a:lumOff val="80000"/>
                </a:srgb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3798398"/>
            <a:ext cx="2562225" cy="1781175"/>
          </a:xfrm>
          <a:prstGeom prst="rect">
            <a:avLst/>
          </a:prstGeom>
        </p:spPr>
      </p:pic>
      <p:sp>
        <p:nvSpPr>
          <p:cNvPr id="5" name="TextBox 4"/>
          <p:cNvSpPr txBox="1"/>
          <p:nvPr/>
        </p:nvSpPr>
        <p:spPr>
          <a:xfrm>
            <a:off x="2006612" y="4138630"/>
            <a:ext cx="550151" cy="523220"/>
          </a:xfrm>
          <a:prstGeom prst="rect">
            <a:avLst/>
          </a:prstGeom>
          <a:noFill/>
        </p:spPr>
        <p:txBody>
          <a:bodyPr wrap="none" rtlCol="0">
            <a:spAutoFit/>
          </a:bodyPr>
          <a:lstStyle/>
          <a:p>
            <a:r>
              <a:rPr lang="en-GB" sz="2800" b="1" dirty="0" smtClean="0">
                <a:solidFill>
                  <a:srgbClr val="FFFF66"/>
                </a:solidFill>
              </a:rPr>
              <a:t>11</a:t>
            </a:r>
            <a:endParaRPr lang="en-GB" sz="2800" b="1" dirty="0">
              <a:solidFill>
                <a:srgbClr val="FFFF66"/>
              </a:solidFill>
            </a:endParaRPr>
          </a:p>
        </p:txBody>
      </p:sp>
    </p:spTree>
    <p:extLst>
      <p:ext uri="{BB962C8B-B14F-4D97-AF65-F5344CB8AC3E}">
        <p14:creationId xmlns:p14="http://schemas.microsoft.com/office/powerpoint/2010/main" val="306104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46"/>
          </a:xfrm>
        </p:spPr>
        <p:txBody>
          <a:bodyPr/>
          <a:lstStyle/>
          <a:p>
            <a:pPr algn="l"/>
            <a:r>
              <a:rPr lang="en-GB" altLang="zh-CN" dirty="0" smtClean="0">
                <a:solidFill>
                  <a:schemeClr val="bg1"/>
                </a:solidFill>
                <a:effectLst>
                  <a:outerShdw blurRad="38100" dist="38100" dir="2700000" algn="tl">
                    <a:srgbClr val="000000">
                      <a:alpha val="43137"/>
                    </a:srgbClr>
                  </a:outerShdw>
                </a:effectLst>
              </a:rPr>
              <a:t>Question </a:t>
            </a:r>
            <a:r>
              <a:rPr lang="en-GB" altLang="zh-CN" dirty="0">
                <a:solidFill>
                  <a:schemeClr val="bg1"/>
                </a:solidFill>
                <a:effectLst>
                  <a:outerShdw blurRad="38100" dist="38100" dir="2700000" algn="tl">
                    <a:srgbClr val="000000">
                      <a:alpha val="43137"/>
                    </a:srgbClr>
                  </a:outerShdw>
                </a:effectLst>
              </a:rPr>
              <a:t>6</a:t>
            </a:r>
            <a:endParaRPr lang="zh-CN" altLang="en-US"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423153" y="1142984"/>
            <a:ext cx="7056784" cy="3693319"/>
          </a:xfrm>
          <a:prstGeom prst="rect">
            <a:avLst/>
          </a:prstGeom>
          <a:noFill/>
        </p:spPr>
        <p:txBody>
          <a:bodyPr wrap="square" rtlCol="0">
            <a:spAutoFit/>
          </a:bodyPr>
          <a:lstStyle/>
          <a:p>
            <a:r>
              <a:rPr lang="en-GB" sz="2400" dirty="0" smtClean="0">
                <a:solidFill>
                  <a:srgbClr val="4BACC6">
                    <a:lumMod val="20000"/>
                    <a:lumOff val="80000"/>
                  </a:srgbClr>
                </a:solidFill>
              </a:rPr>
              <a:t>Vixen has a hexagonal shaped field. This is a plan of his field:</a:t>
            </a:r>
          </a:p>
          <a:p>
            <a:endParaRPr lang="en-GB" sz="2400" dirty="0">
              <a:solidFill>
                <a:srgbClr val="4BACC6">
                  <a:lumMod val="20000"/>
                  <a:lumOff val="80000"/>
                </a:srgbClr>
              </a:solidFill>
            </a:endParaRPr>
          </a:p>
          <a:p>
            <a:endParaRPr lang="en-GB" sz="2400" dirty="0" smtClean="0">
              <a:solidFill>
                <a:srgbClr val="4BACC6">
                  <a:lumMod val="20000"/>
                  <a:lumOff val="80000"/>
                </a:srgbClr>
              </a:solidFill>
            </a:endParaRPr>
          </a:p>
          <a:p>
            <a:endParaRPr lang="en-GB" sz="2400" dirty="0">
              <a:solidFill>
                <a:srgbClr val="4BACC6">
                  <a:lumMod val="20000"/>
                  <a:lumOff val="80000"/>
                </a:srgbClr>
              </a:solidFill>
            </a:endParaRPr>
          </a:p>
          <a:p>
            <a:endParaRPr lang="en-GB" sz="2400" dirty="0" smtClean="0">
              <a:solidFill>
                <a:srgbClr val="4BACC6">
                  <a:lumMod val="20000"/>
                  <a:lumOff val="80000"/>
                </a:srgbClr>
              </a:solidFill>
            </a:endParaRPr>
          </a:p>
          <a:p>
            <a:endParaRPr lang="en-GB" sz="2400" dirty="0">
              <a:solidFill>
                <a:srgbClr val="4BACC6">
                  <a:lumMod val="20000"/>
                  <a:lumOff val="80000"/>
                </a:srgbClr>
              </a:solidFill>
            </a:endParaRPr>
          </a:p>
          <a:p>
            <a:endParaRPr lang="en-GB" sz="2400" dirty="0" smtClean="0">
              <a:solidFill>
                <a:srgbClr val="4BACC6">
                  <a:lumMod val="20000"/>
                  <a:lumOff val="80000"/>
                </a:srgbClr>
              </a:solidFill>
            </a:endParaRPr>
          </a:p>
          <a:p>
            <a:r>
              <a:rPr lang="en-GB" sz="2400" dirty="0" smtClean="0">
                <a:solidFill>
                  <a:srgbClr val="4BACC6">
                    <a:lumMod val="20000"/>
                    <a:lumOff val="80000"/>
                  </a:srgbClr>
                </a:solidFill>
              </a:rPr>
              <a:t>What is the angle of the corner labelled x?</a:t>
            </a:r>
          </a:p>
          <a:p>
            <a:endParaRPr lang="en-GB"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1844824"/>
            <a:ext cx="2880320" cy="197301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240" y="1820939"/>
            <a:ext cx="2236954" cy="3247191"/>
          </a:xfrm>
          <a:prstGeom prst="rect">
            <a:avLst/>
          </a:prstGeom>
        </p:spPr>
      </p:pic>
      <p:sp>
        <p:nvSpPr>
          <p:cNvPr id="6" name="TextBox 5"/>
          <p:cNvSpPr txBox="1"/>
          <p:nvPr/>
        </p:nvSpPr>
        <p:spPr>
          <a:xfrm>
            <a:off x="4386658" y="4806520"/>
            <a:ext cx="856325" cy="523220"/>
          </a:xfrm>
          <a:prstGeom prst="rect">
            <a:avLst/>
          </a:prstGeom>
          <a:noFill/>
        </p:spPr>
        <p:txBody>
          <a:bodyPr wrap="none" rtlCol="0">
            <a:spAutoFit/>
          </a:bodyPr>
          <a:lstStyle/>
          <a:p>
            <a:r>
              <a:rPr lang="en-GB" sz="2800" b="1" dirty="0" smtClean="0">
                <a:solidFill>
                  <a:srgbClr val="FFFF66"/>
                </a:solidFill>
              </a:rPr>
              <a:t>160°</a:t>
            </a:r>
            <a:endParaRPr lang="en-GB" sz="2800" b="1" dirty="0">
              <a:solidFill>
                <a:srgbClr val="FFFF66"/>
              </a:solidFill>
            </a:endParaRPr>
          </a:p>
        </p:txBody>
      </p:sp>
    </p:spTree>
    <p:extLst>
      <p:ext uri="{BB962C8B-B14F-4D97-AF65-F5344CB8AC3E}">
        <p14:creationId xmlns:p14="http://schemas.microsoft.com/office/powerpoint/2010/main" val="204327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46"/>
          </a:xfrm>
        </p:spPr>
        <p:txBody>
          <a:bodyPr/>
          <a:lstStyle/>
          <a:p>
            <a:pPr algn="l"/>
            <a:r>
              <a:rPr lang="en-GB" altLang="zh-CN" dirty="0" smtClean="0">
                <a:solidFill>
                  <a:schemeClr val="bg1"/>
                </a:solidFill>
                <a:effectLst>
                  <a:outerShdw blurRad="38100" dist="38100" dir="2700000" algn="tl">
                    <a:srgbClr val="000000">
                      <a:alpha val="43137"/>
                    </a:srgbClr>
                  </a:outerShdw>
                </a:effectLst>
              </a:rPr>
              <a:t>Question 1</a:t>
            </a:r>
            <a:endParaRPr lang="zh-CN" altLang="en-US"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457200" y="1171227"/>
            <a:ext cx="8229600" cy="1815882"/>
          </a:xfrm>
          <a:prstGeom prst="rect">
            <a:avLst/>
          </a:prstGeom>
          <a:noFill/>
        </p:spPr>
        <p:txBody>
          <a:bodyPr wrap="square" rtlCol="0">
            <a:spAutoFit/>
          </a:bodyPr>
          <a:lstStyle/>
          <a:p>
            <a:r>
              <a:rPr lang="en-GB" sz="2800" dirty="0" smtClean="0">
                <a:solidFill>
                  <a:schemeClr val="accent5">
                    <a:lumMod val="20000"/>
                    <a:lumOff val="80000"/>
                  </a:schemeClr>
                </a:solidFill>
              </a:rPr>
              <a:t>Father Christmas wants to deliver presents on a long street in a special order using the nth term: 4n – 3</a:t>
            </a:r>
          </a:p>
          <a:p>
            <a:endParaRPr lang="en-GB" sz="2800" dirty="0">
              <a:solidFill>
                <a:schemeClr val="accent5">
                  <a:lumMod val="20000"/>
                  <a:lumOff val="80000"/>
                </a:schemeClr>
              </a:solidFill>
            </a:endParaRPr>
          </a:p>
          <a:p>
            <a:r>
              <a:rPr lang="en-GB" sz="2800" dirty="0" smtClean="0">
                <a:solidFill>
                  <a:schemeClr val="accent5">
                    <a:lumMod val="20000"/>
                    <a:lumOff val="80000"/>
                  </a:schemeClr>
                </a:solidFill>
              </a:rPr>
              <a:t>Which number house does he deliver 7</a:t>
            </a:r>
            <a:r>
              <a:rPr lang="en-GB" sz="2800" baseline="30000" dirty="0" smtClean="0">
                <a:solidFill>
                  <a:schemeClr val="accent5">
                    <a:lumMod val="20000"/>
                    <a:lumOff val="80000"/>
                  </a:schemeClr>
                </a:solidFill>
              </a:rPr>
              <a:t>th</a:t>
            </a:r>
            <a:r>
              <a:rPr lang="en-GB" sz="2800" dirty="0" smtClean="0">
                <a:solidFill>
                  <a:schemeClr val="accent5">
                    <a:lumMod val="20000"/>
                    <a:lumOff val="80000"/>
                  </a:schemeClr>
                </a:solidFill>
              </a:rPr>
              <a:t>?</a:t>
            </a:r>
            <a:endParaRPr lang="en-GB" sz="2800" dirty="0">
              <a:solidFill>
                <a:schemeClr val="accent5">
                  <a:lumMod val="20000"/>
                  <a:lumOff val="8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9944" y="3015352"/>
            <a:ext cx="2656312" cy="199223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46"/>
          </a:xfrm>
        </p:spPr>
        <p:txBody>
          <a:bodyPr/>
          <a:lstStyle/>
          <a:p>
            <a:pPr algn="l"/>
            <a:r>
              <a:rPr lang="en-GB" altLang="zh-CN" dirty="0" smtClean="0">
                <a:solidFill>
                  <a:schemeClr val="bg1"/>
                </a:solidFill>
                <a:effectLst>
                  <a:outerShdw blurRad="38100" dist="38100" dir="2700000" algn="tl">
                    <a:srgbClr val="000000">
                      <a:alpha val="43137"/>
                    </a:srgbClr>
                  </a:outerShdw>
                </a:effectLst>
              </a:rPr>
              <a:t>Question </a:t>
            </a:r>
            <a:r>
              <a:rPr lang="en-GB" altLang="zh-CN" dirty="0">
                <a:solidFill>
                  <a:schemeClr val="bg1"/>
                </a:solidFill>
                <a:effectLst>
                  <a:outerShdw blurRad="38100" dist="38100" dir="2700000" algn="tl">
                    <a:srgbClr val="000000">
                      <a:alpha val="43137"/>
                    </a:srgbClr>
                  </a:outerShdw>
                </a:effectLst>
              </a:rPr>
              <a:t>7</a:t>
            </a:r>
            <a:endParaRPr lang="zh-CN" altLang="en-US"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423153" y="1142984"/>
            <a:ext cx="7056784" cy="3385542"/>
          </a:xfrm>
          <a:prstGeom prst="rect">
            <a:avLst/>
          </a:prstGeom>
          <a:noFill/>
        </p:spPr>
        <p:txBody>
          <a:bodyPr wrap="square" rtlCol="0">
            <a:spAutoFit/>
          </a:bodyPr>
          <a:lstStyle/>
          <a:p>
            <a:r>
              <a:rPr lang="en-GB" sz="2800" dirty="0" smtClean="0">
                <a:solidFill>
                  <a:srgbClr val="4BACC6">
                    <a:lumMod val="20000"/>
                    <a:lumOff val="80000"/>
                  </a:srgbClr>
                </a:solidFill>
              </a:rPr>
              <a:t>Mrs Claus buys some rolls of wrapping paper, because her have all been used up!</a:t>
            </a:r>
          </a:p>
          <a:p>
            <a:endParaRPr lang="en-GB" sz="2800" dirty="0">
              <a:solidFill>
                <a:srgbClr val="4BACC6">
                  <a:lumMod val="20000"/>
                  <a:lumOff val="80000"/>
                </a:srgbClr>
              </a:solidFill>
            </a:endParaRPr>
          </a:p>
          <a:p>
            <a:r>
              <a:rPr lang="en-GB" sz="2800" dirty="0" smtClean="0">
                <a:solidFill>
                  <a:srgbClr val="4BACC6">
                    <a:lumMod val="20000"/>
                    <a:lumOff val="80000"/>
                  </a:srgbClr>
                </a:solidFill>
              </a:rPr>
              <a:t>The radius of her roll of paper is 11.3cm.</a:t>
            </a:r>
          </a:p>
          <a:p>
            <a:endParaRPr lang="en-GB" sz="2800" dirty="0">
              <a:solidFill>
                <a:srgbClr val="4BACC6">
                  <a:lumMod val="20000"/>
                  <a:lumOff val="80000"/>
                </a:srgbClr>
              </a:solidFill>
            </a:endParaRPr>
          </a:p>
          <a:p>
            <a:r>
              <a:rPr lang="en-GB" sz="2800" dirty="0" smtClean="0">
                <a:solidFill>
                  <a:srgbClr val="4BACC6">
                    <a:lumMod val="20000"/>
                    <a:lumOff val="80000"/>
                  </a:srgbClr>
                </a:solidFill>
              </a:rPr>
              <a:t>What is the diameter of her roll of wrapping paper?</a:t>
            </a:r>
          </a:p>
          <a:p>
            <a:endParaRPr lang="en-GB" dirty="0">
              <a:solidFill>
                <a:prstClr val="black"/>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3861048"/>
            <a:ext cx="2143125" cy="2143125"/>
          </a:xfrm>
          <a:prstGeom prst="rect">
            <a:avLst/>
          </a:prstGeom>
        </p:spPr>
      </p:pic>
      <p:sp>
        <p:nvSpPr>
          <p:cNvPr id="5" name="TextBox 4"/>
          <p:cNvSpPr txBox="1"/>
          <p:nvPr/>
        </p:nvSpPr>
        <p:spPr>
          <a:xfrm>
            <a:off x="7164288" y="4051358"/>
            <a:ext cx="1271502" cy="523220"/>
          </a:xfrm>
          <a:prstGeom prst="rect">
            <a:avLst/>
          </a:prstGeom>
          <a:noFill/>
        </p:spPr>
        <p:txBody>
          <a:bodyPr wrap="none" rtlCol="0">
            <a:spAutoFit/>
          </a:bodyPr>
          <a:lstStyle/>
          <a:p>
            <a:r>
              <a:rPr lang="en-GB" sz="2800" b="1" dirty="0" smtClean="0">
                <a:solidFill>
                  <a:srgbClr val="FFFF66"/>
                </a:solidFill>
              </a:rPr>
              <a:t>22.6cm</a:t>
            </a:r>
            <a:endParaRPr lang="en-GB" sz="2800" b="1" dirty="0">
              <a:solidFill>
                <a:srgbClr val="FFFF66"/>
              </a:solidFill>
            </a:endParaRPr>
          </a:p>
        </p:txBody>
      </p:sp>
    </p:spTree>
    <p:extLst>
      <p:ext uri="{BB962C8B-B14F-4D97-AF65-F5344CB8AC3E}">
        <p14:creationId xmlns:p14="http://schemas.microsoft.com/office/powerpoint/2010/main" val="286969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46"/>
          </a:xfrm>
        </p:spPr>
        <p:txBody>
          <a:bodyPr/>
          <a:lstStyle/>
          <a:p>
            <a:pPr algn="l"/>
            <a:r>
              <a:rPr lang="en-GB" altLang="zh-CN" dirty="0" smtClean="0">
                <a:solidFill>
                  <a:schemeClr val="bg1"/>
                </a:solidFill>
                <a:effectLst>
                  <a:outerShdw blurRad="38100" dist="38100" dir="2700000" algn="tl">
                    <a:srgbClr val="000000">
                      <a:alpha val="43137"/>
                    </a:srgbClr>
                  </a:outerShdw>
                </a:effectLst>
              </a:rPr>
              <a:t>Question </a:t>
            </a:r>
            <a:r>
              <a:rPr lang="en-GB" altLang="zh-CN" dirty="0">
                <a:solidFill>
                  <a:schemeClr val="bg1"/>
                </a:solidFill>
                <a:effectLst>
                  <a:outerShdw blurRad="38100" dist="38100" dir="2700000" algn="tl">
                    <a:srgbClr val="000000">
                      <a:alpha val="43137"/>
                    </a:srgbClr>
                  </a:outerShdw>
                </a:effectLst>
              </a:rPr>
              <a:t>8</a:t>
            </a:r>
            <a:endParaRPr lang="zh-CN" altLang="en-US"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423152" y="1142984"/>
            <a:ext cx="8541335" cy="1292662"/>
          </a:xfrm>
          <a:prstGeom prst="rect">
            <a:avLst/>
          </a:prstGeom>
          <a:noFill/>
        </p:spPr>
        <p:txBody>
          <a:bodyPr wrap="square" rtlCol="0">
            <a:spAutoFit/>
          </a:bodyPr>
          <a:lstStyle/>
          <a:p>
            <a:r>
              <a:rPr lang="en-GB" sz="2000" dirty="0" smtClean="0">
                <a:solidFill>
                  <a:srgbClr val="4BACC6">
                    <a:lumMod val="20000"/>
                    <a:lumOff val="80000"/>
                  </a:srgbClr>
                </a:solidFill>
              </a:rPr>
              <a:t>Over the years, Father Christmas has collected data on how long his deliveries take. He plots the number of houses that leave him some sherry and the hours the deliveries take him on a scatter graph:</a:t>
            </a:r>
          </a:p>
          <a:p>
            <a:endParaRPr lang="en-GB" dirty="0">
              <a:solidFill>
                <a:prstClr val="black"/>
              </a:solidFill>
            </a:endParaRPr>
          </a:p>
        </p:txBody>
      </p:sp>
      <p:pic>
        <p:nvPicPr>
          <p:cNvPr id="3" name="Picture 2"/>
          <p:cNvPicPr>
            <a:picLocks noChangeAspect="1"/>
          </p:cNvPicPr>
          <p:nvPr/>
        </p:nvPicPr>
        <p:blipFill>
          <a:blip r:embed="rId3"/>
          <a:stretch>
            <a:fillRect/>
          </a:stretch>
        </p:blipFill>
        <p:spPr>
          <a:xfrm>
            <a:off x="423152" y="2276872"/>
            <a:ext cx="4857555" cy="3528392"/>
          </a:xfrm>
          <a:prstGeom prst="rect">
            <a:avLst/>
          </a:prstGeom>
          <a:ln w="25400">
            <a:solidFill>
              <a:srgbClr val="00B050"/>
            </a:solidFill>
          </a:ln>
        </p:spPr>
      </p:pic>
      <p:sp>
        <p:nvSpPr>
          <p:cNvPr id="7" name="TextBox 6"/>
          <p:cNvSpPr txBox="1"/>
          <p:nvPr/>
        </p:nvSpPr>
        <p:spPr>
          <a:xfrm>
            <a:off x="5436096" y="2435646"/>
            <a:ext cx="3250704" cy="1477328"/>
          </a:xfrm>
          <a:prstGeom prst="rect">
            <a:avLst/>
          </a:prstGeom>
          <a:noFill/>
        </p:spPr>
        <p:txBody>
          <a:bodyPr wrap="square" rtlCol="0">
            <a:spAutoFit/>
          </a:bodyPr>
          <a:lstStyle/>
          <a:p>
            <a:r>
              <a:rPr lang="en-GB" sz="2400" dirty="0" smtClean="0">
                <a:solidFill>
                  <a:srgbClr val="4BACC6">
                    <a:lumMod val="20000"/>
                    <a:lumOff val="80000"/>
                  </a:srgbClr>
                </a:solidFill>
              </a:rPr>
              <a:t>What type of correlation does this scatter graph show?</a:t>
            </a:r>
          </a:p>
          <a:p>
            <a:endParaRPr lang="en-GB" dirty="0">
              <a:solidFill>
                <a:prstClr val="black"/>
              </a:solidFill>
            </a:endParaRPr>
          </a:p>
        </p:txBody>
      </p:sp>
      <p:sp>
        <p:nvSpPr>
          <p:cNvPr id="6" name="TextBox 5"/>
          <p:cNvSpPr txBox="1"/>
          <p:nvPr/>
        </p:nvSpPr>
        <p:spPr>
          <a:xfrm>
            <a:off x="5508104" y="4020042"/>
            <a:ext cx="3071097" cy="523220"/>
          </a:xfrm>
          <a:prstGeom prst="rect">
            <a:avLst/>
          </a:prstGeom>
          <a:noFill/>
        </p:spPr>
        <p:txBody>
          <a:bodyPr wrap="none" rtlCol="0">
            <a:spAutoFit/>
          </a:bodyPr>
          <a:lstStyle/>
          <a:p>
            <a:r>
              <a:rPr lang="en-GB" sz="2800" b="1" dirty="0" smtClean="0">
                <a:solidFill>
                  <a:srgbClr val="FFFF66"/>
                </a:solidFill>
              </a:rPr>
              <a:t>Positive correlation</a:t>
            </a:r>
            <a:endParaRPr lang="en-GB" sz="2800" b="1" dirty="0">
              <a:solidFill>
                <a:srgbClr val="FFFF66"/>
              </a:solidFill>
            </a:endParaRPr>
          </a:p>
        </p:txBody>
      </p:sp>
    </p:spTree>
    <p:extLst>
      <p:ext uri="{BB962C8B-B14F-4D97-AF65-F5344CB8AC3E}">
        <p14:creationId xmlns:p14="http://schemas.microsoft.com/office/powerpoint/2010/main" val="116148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46"/>
          </a:xfrm>
        </p:spPr>
        <p:txBody>
          <a:bodyPr/>
          <a:lstStyle/>
          <a:p>
            <a:pPr algn="l"/>
            <a:r>
              <a:rPr lang="en-GB" altLang="zh-CN" dirty="0" smtClean="0">
                <a:solidFill>
                  <a:schemeClr val="bg1"/>
                </a:solidFill>
                <a:effectLst>
                  <a:outerShdw blurRad="38100" dist="38100" dir="2700000" algn="tl">
                    <a:srgbClr val="000000">
                      <a:alpha val="43137"/>
                    </a:srgbClr>
                  </a:outerShdw>
                </a:effectLst>
              </a:rPr>
              <a:t>Question </a:t>
            </a:r>
            <a:r>
              <a:rPr lang="en-GB" altLang="zh-CN" dirty="0" smtClean="0">
                <a:solidFill>
                  <a:schemeClr val="bg1"/>
                </a:solidFill>
                <a:effectLst>
                  <a:outerShdw blurRad="38100" dist="38100" dir="2700000" algn="tl">
                    <a:srgbClr val="000000">
                      <a:alpha val="43137"/>
                    </a:srgbClr>
                  </a:outerShdw>
                </a:effectLst>
              </a:rPr>
              <a:t>9</a:t>
            </a:r>
            <a:endParaRPr lang="zh-CN" altLang="en-US"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457200" y="1412776"/>
            <a:ext cx="8229600" cy="1815882"/>
          </a:xfrm>
          <a:prstGeom prst="rect">
            <a:avLst/>
          </a:prstGeom>
          <a:noFill/>
        </p:spPr>
        <p:txBody>
          <a:bodyPr wrap="square" rtlCol="0">
            <a:spAutoFit/>
          </a:bodyPr>
          <a:lstStyle/>
          <a:p>
            <a:r>
              <a:rPr lang="en-GB" sz="2800" dirty="0" smtClean="0">
                <a:solidFill>
                  <a:srgbClr val="4BACC6">
                    <a:lumMod val="20000"/>
                    <a:lumOff val="80000"/>
                  </a:srgbClr>
                </a:solidFill>
              </a:rPr>
              <a:t>Miss Wilson makes 84 pigs in blankets on Christmas day. She eats 70 of them.</a:t>
            </a:r>
          </a:p>
          <a:p>
            <a:endParaRPr lang="en-GB" sz="2800" dirty="0">
              <a:solidFill>
                <a:srgbClr val="4BACC6">
                  <a:lumMod val="20000"/>
                  <a:lumOff val="80000"/>
                </a:srgbClr>
              </a:solidFill>
            </a:endParaRPr>
          </a:p>
          <a:p>
            <a:r>
              <a:rPr lang="en-GB" sz="2800" dirty="0" smtClean="0">
                <a:solidFill>
                  <a:srgbClr val="4BACC6">
                    <a:lumMod val="20000"/>
                    <a:lumOff val="80000"/>
                  </a:srgbClr>
                </a:solidFill>
              </a:rPr>
              <a:t>What fractions does she eat? (In it’s simplest form)</a:t>
            </a:r>
            <a:endParaRPr lang="en-GB" sz="2800" dirty="0">
              <a:solidFill>
                <a:srgbClr val="4BACC6">
                  <a:lumMod val="20000"/>
                  <a:lumOff val="80000"/>
                </a:srgb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3645024"/>
            <a:ext cx="2143125" cy="2143125"/>
          </a:xfrm>
          <a:prstGeom prst="rect">
            <a:avLst/>
          </a:prstGeom>
        </p:spPr>
      </p:pic>
      <mc:AlternateContent xmlns:mc="http://schemas.openxmlformats.org/markup-compatibility/2006">
        <mc:Choice xmlns:a14="http://schemas.microsoft.com/office/drawing/2010/main" Requires="a14">
          <p:sp>
            <p:nvSpPr>
              <p:cNvPr id="5" name="TextBox 4"/>
              <p:cNvSpPr txBox="1"/>
              <p:nvPr/>
            </p:nvSpPr>
            <p:spPr>
              <a:xfrm>
                <a:off x="2555776" y="3806016"/>
                <a:ext cx="481222" cy="91057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GB" sz="2800" b="1" i="1" dirty="0" smtClean="0">
                              <a:solidFill>
                                <a:srgbClr val="FFFF66"/>
                              </a:solidFill>
                              <a:latin typeface="Cambria Math" panose="02040503050406030204" pitchFamily="18" charset="0"/>
                            </a:rPr>
                          </m:ctrlPr>
                        </m:fPr>
                        <m:num>
                          <m:r>
                            <a:rPr lang="en-GB" sz="2800" b="1" i="1" dirty="0" smtClean="0">
                              <a:solidFill>
                                <a:srgbClr val="FFFF66"/>
                              </a:solidFill>
                              <a:latin typeface="Cambria Math" panose="02040503050406030204" pitchFamily="18" charset="0"/>
                            </a:rPr>
                            <m:t>𝟓</m:t>
                          </m:r>
                        </m:num>
                        <m:den>
                          <m:r>
                            <a:rPr lang="en-GB" sz="2800" b="1" i="1" dirty="0" smtClean="0">
                              <a:solidFill>
                                <a:srgbClr val="FFFF66"/>
                              </a:solidFill>
                              <a:latin typeface="Cambria Math" panose="02040503050406030204" pitchFamily="18" charset="0"/>
                            </a:rPr>
                            <m:t>𝟔</m:t>
                          </m:r>
                        </m:den>
                      </m:f>
                    </m:oMath>
                  </m:oMathPara>
                </a14:m>
                <a:endParaRPr lang="en-GB" sz="2800" b="1" dirty="0">
                  <a:solidFill>
                    <a:srgbClr val="FFFF66"/>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2555776" y="3806016"/>
                <a:ext cx="481222" cy="910570"/>
              </a:xfrm>
              <a:prstGeom prst="rect">
                <a:avLst/>
              </a:prstGeom>
              <a:blipFill rotWithShape="0">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56164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46"/>
          </a:xfrm>
        </p:spPr>
        <p:txBody>
          <a:bodyPr/>
          <a:lstStyle/>
          <a:p>
            <a:pPr algn="l"/>
            <a:r>
              <a:rPr lang="en-GB" altLang="zh-CN" dirty="0" smtClean="0">
                <a:solidFill>
                  <a:schemeClr val="bg1"/>
                </a:solidFill>
                <a:effectLst>
                  <a:outerShdw blurRad="38100" dist="38100" dir="2700000" algn="tl">
                    <a:srgbClr val="000000">
                      <a:alpha val="43137"/>
                    </a:srgbClr>
                  </a:outerShdw>
                </a:effectLst>
              </a:rPr>
              <a:t>Question </a:t>
            </a:r>
            <a:r>
              <a:rPr lang="en-GB" altLang="zh-CN" dirty="0" smtClean="0">
                <a:solidFill>
                  <a:schemeClr val="bg1"/>
                </a:solidFill>
                <a:effectLst>
                  <a:outerShdw blurRad="38100" dist="38100" dir="2700000" algn="tl">
                    <a:srgbClr val="000000">
                      <a:alpha val="43137"/>
                    </a:srgbClr>
                  </a:outerShdw>
                </a:effectLst>
              </a:rPr>
              <a:t>10</a:t>
            </a:r>
            <a:endParaRPr lang="zh-CN" altLang="en-US"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457200" y="1412776"/>
            <a:ext cx="8229600" cy="1938992"/>
          </a:xfrm>
          <a:prstGeom prst="rect">
            <a:avLst/>
          </a:prstGeom>
          <a:noFill/>
        </p:spPr>
        <p:txBody>
          <a:bodyPr wrap="square" rtlCol="0">
            <a:spAutoFit/>
          </a:bodyPr>
          <a:lstStyle/>
          <a:p>
            <a:r>
              <a:rPr lang="en-GB" sz="4000" dirty="0" smtClean="0">
                <a:solidFill>
                  <a:srgbClr val="4BACC6">
                    <a:lumMod val="20000"/>
                    <a:lumOff val="80000"/>
                  </a:srgbClr>
                </a:solidFill>
              </a:rPr>
              <a:t>Santa’s sleigh flies 800km before one of it’s </a:t>
            </a:r>
            <a:r>
              <a:rPr lang="en-GB" sz="4000" dirty="0" err="1" smtClean="0">
                <a:solidFill>
                  <a:srgbClr val="4BACC6">
                    <a:lumMod val="20000"/>
                    <a:lumOff val="80000"/>
                  </a:srgbClr>
                </a:solidFill>
              </a:rPr>
              <a:t>sleighbells</a:t>
            </a:r>
            <a:r>
              <a:rPr lang="en-GB" sz="4000" dirty="0" smtClean="0">
                <a:solidFill>
                  <a:srgbClr val="4BACC6">
                    <a:lumMod val="20000"/>
                    <a:lumOff val="80000"/>
                  </a:srgbClr>
                </a:solidFill>
              </a:rPr>
              <a:t> fall off. What is this in miles?</a:t>
            </a:r>
            <a:endParaRPr lang="en-GB" sz="4000" dirty="0">
              <a:solidFill>
                <a:srgbClr val="4BACC6">
                  <a:lumMod val="20000"/>
                  <a:lumOff val="80000"/>
                </a:srgb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2708920"/>
            <a:ext cx="3528392" cy="2347985"/>
          </a:xfrm>
          <a:prstGeom prst="rect">
            <a:avLst/>
          </a:prstGeom>
        </p:spPr>
      </p:pic>
      <p:sp>
        <p:nvSpPr>
          <p:cNvPr id="6" name="TextBox 5"/>
          <p:cNvSpPr txBox="1"/>
          <p:nvPr/>
        </p:nvSpPr>
        <p:spPr>
          <a:xfrm>
            <a:off x="1171275" y="3942726"/>
            <a:ext cx="1606530" cy="523220"/>
          </a:xfrm>
          <a:prstGeom prst="rect">
            <a:avLst/>
          </a:prstGeom>
          <a:noFill/>
        </p:spPr>
        <p:txBody>
          <a:bodyPr wrap="none" rtlCol="0">
            <a:spAutoFit/>
          </a:bodyPr>
          <a:lstStyle/>
          <a:p>
            <a:r>
              <a:rPr lang="en-GB" sz="2800" b="1" dirty="0" smtClean="0">
                <a:solidFill>
                  <a:srgbClr val="FFFF66"/>
                </a:solidFill>
              </a:rPr>
              <a:t>500 miles</a:t>
            </a:r>
            <a:endParaRPr lang="en-GB" sz="2800" b="1" dirty="0">
              <a:solidFill>
                <a:srgbClr val="FFFF66"/>
              </a:solidFill>
            </a:endParaRPr>
          </a:p>
        </p:txBody>
      </p:sp>
    </p:spTree>
    <p:extLst>
      <p:ext uri="{BB962C8B-B14F-4D97-AF65-F5344CB8AC3E}">
        <p14:creationId xmlns:p14="http://schemas.microsoft.com/office/powerpoint/2010/main" val="14301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46"/>
          </a:xfrm>
        </p:spPr>
        <p:txBody>
          <a:bodyPr/>
          <a:lstStyle/>
          <a:p>
            <a:pPr algn="l"/>
            <a:r>
              <a:rPr lang="en-GB" altLang="zh-CN" dirty="0" smtClean="0">
                <a:solidFill>
                  <a:schemeClr val="bg1"/>
                </a:solidFill>
                <a:effectLst>
                  <a:outerShdw blurRad="38100" dist="38100" dir="2700000" algn="tl">
                    <a:srgbClr val="000000">
                      <a:alpha val="43137"/>
                    </a:srgbClr>
                  </a:outerShdw>
                </a:effectLst>
              </a:rPr>
              <a:t>Bonus Question</a:t>
            </a:r>
            <a:endParaRPr lang="zh-CN" altLang="en-US"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457200" y="1412776"/>
            <a:ext cx="8229600" cy="1323439"/>
          </a:xfrm>
          <a:prstGeom prst="rect">
            <a:avLst/>
          </a:prstGeom>
          <a:noFill/>
        </p:spPr>
        <p:txBody>
          <a:bodyPr wrap="square" rtlCol="0">
            <a:spAutoFit/>
          </a:bodyPr>
          <a:lstStyle/>
          <a:p>
            <a:r>
              <a:rPr lang="en-GB" sz="4000" dirty="0" smtClean="0">
                <a:solidFill>
                  <a:srgbClr val="4BACC6">
                    <a:lumMod val="20000"/>
                    <a:lumOff val="80000"/>
                  </a:srgbClr>
                </a:solidFill>
              </a:rPr>
              <a:t>How many VOWELS are there in the chorus of the song “Jingle Bells”?</a:t>
            </a:r>
            <a:endParaRPr lang="en-GB" sz="4000" dirty="0">
              <a:solidFill>
                <a:srgbClr val="4BACC6">
                  <a:lumMod val="20000"/>
                  <a:lumOff val="80000"/>
                </a:srgbClr>
              </a:solidFill>
            </a:endParaRPr>
          </a:p>
        </p:txBody>
      </p:sp>
      <p:sp>
        <p:nvSpPr>
          <p:cNvPr id="5" name="TextBox 4"/>
          <p:cNvSpPr txBox="1"/>
          <p:nvPr/>
        </p:nvSpPr>
        <p:spPr>
          <a:xfrm>
            <a:off x="3419872" y="3933056"/>
            <a:ext cx="1666995" cy="523220"/>
          </a:xfrm>
          <a:prstGeom prst="rect">
            <a:avLst/>
          </a:prstGeom>
          <a:noFill/>
        </p:spPr>
        <p:txBody>
          <a:bodyPr wrap="none" rtlCol="0">
            <a:spAutoFit/>
          </a:bodyPr>
          <a:lstStyle/>
          <a:p>
            <a:r>
              <a:rPr lang="en-GB" sz="2800" b="1" dirty="0" smtClean="0">
                <a:solidFill>
                  <a:srgbClr val="FFFF66"/>
                </a:solidFill>
              </a:rPr>
              <a:t>58 vowels</a:t>
            </a:r>
            <a:endParaRPr lang="en-GB" sz="2800" b="1" dirty="0">
              <a:solidFill>
                <a:srgbClr val="FFFF66"/>
              </a:solidFill>
            </a:endParaRPr>
          </a:p>
        </p:txBody>
      </p:sp>
      <p:sp>
        <p:nvSpPr>
          <p:cNvPr id="3" name="TextBox 2"/>
          <p:cNvSpPr txBox="1"/>
          <p:nvPr/>
        </p:nvSpPr>
        <p:spPr>
          <a:xfrm>
            <a:off x="5724128" y="3456002"/>
            <a:ext cx="1934632" cy="1477328"/>
          </a:xfrm>
          <a:prstGeom prst="rect">
            <a:avLst/>
          </a:prstGeom>
          <a:noFill/>
        </p:spPr>
        <p:txBody>
          <a:bodyPr wrap="none" rtlCol="0">
            <a:spAutoFit/>
          </a:bodyPr>
          <a:lstStyle/>
          <a:p>
            <a:r>
              <a:rPr lang="en-GB" dirty="0" smtClean="0">
                <a:solidFill>
                  <a:schemeClr val="bg1"/>
                </a:solidFill>
              </a:rPr>
              <a:t>58 – 5 points</a:t>
            </a:r>
          </a:p>
          <a:p>
            <a:r>
              <a:rPr lang="en-GB" dirty="0" smtClean="0">
                <a:solidFill>
                  <a:schemeClr val="bg1"/>
                </a:solidFill>
              </a:rPr>
              <a:t>57 or 59 – 4 points</a:t>
            </a:r>
          </a:p>
          <a:p>
            <a:r>
              <a:rPr lang="en-GB" dirty="0" smtClean="0">
                <a:solidFill>
                  <a:schemeClr val="bg1"/>
                </a:solidFill>
              </a:rPr>
              <a:t>56 or 60 – 3 points</a:t>
            </a:r>
          </a:p>
          <a:p>
            <a:r>
              <a:rPr lang="en-GB" dirty="0" smtClean="0">
                <a:solidFill>
                  <a:schemeClr val="bg1"/>
                </a:solidFill>
              </a:rPr>
              <a:t>55 or 61 – 2 points</a:t>
            </a:r>
          </a:p>
          <a:p>
            <a:r>
              <a:rPr lang="en-GB" dirty="0" smtClean="0">
                <a:solidFill>
                  <a:schemeClr val="bg1"/>
                </a:solidFill>
              </a:rPr>
              <a:t>54 or 62 – 1 point</a:t>
            </a:r>
            <a:endParaRPr lang="en-GB" dirty="0">
              <a:solidFill>
                <a:schemeClr val="bg1"/>
              </a:solidFill>
            </a:endParaRPr>
          </a:p>
        </p:txBody>
      </p:sp>
    </p:spTree>
    <p:extLst>
      <p:ext uri="{BB962C8B-B14F-4D97-AF65-F5344CB8AC3E}">
        <p14:creationId xmlns:p14="http://schemas.microsoft.com/office/powerpoint/2010/main" val="96515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357438"/>
            <a:ext cx="8229600" cy="785810"/>
          </a:xfrm>
        </p:spPr>
        <p:txBody>
          <a:bodyPr/>
          <a:lstStyle/>
          <a:p>
            <a:r>
              <a:rPr lang="en-US" altLang="zh-CN" dirty="0" smtClean="0">
                <a:solidFill>
                  <a:schemeClr val="bg1"/>
                </a:solidFill>
                <a:effectLst>
                  <a:outerShdw blurRad="38100" dist="38100" dir="2700000" algn="tl">
                    <a:srgbClr val="000000">
                      <a:alpha val="43137"/>
                    </a:srgbClr>
                  </a:outerShdw>
                </a:effectLst>
              </a:rPr>
              <a:t>Merry Christmas</a:t>
            </a:r>
            <a:endParaRPr lang="zh-CN" altLang="en-US"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46"/>
          </a:xfrm>
        </p:spPr>
        <p:txBody>
          <a:bodyPr/>
          <a:lstStyle/>
          <a:p>
            <a:pPr algn="l"/>
            <a:r>
              <a:rPr lang="en-GB" altLang="zh-CN" dirty="0" smtClean="0">
                <a:solidFill>
                  <a:schemeClr val="bg1"/>
                </a:solidFill>
                <a:effectLst>
                  <a:outerShdw blurRad="38100" dist="38100" dir="2700000" algn="tl">
                    <a:srgbClr val="000000">
                      <a:alpha val="43137"/>
                    </a:srgbClr>
                  </a:outerShdw>
                </a:effectLst>
              </a:rPr>
              <a:t>Question 2</a:t>
            </a:r>
            <a:endParaRPr lang="zh-CN" altLang="en-US"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4" name="TextBox 3"/>
              <p:cNvSpPr txBox="1"/>
              <p:nvPr/>
            </p:nvSpPr>
            <p:spPr>
              <a:xfrm>
                <a:off x="323528" y="1412776"/>
                <a:ext cx="8075240" cy="1776127"/>
              </a:xfrm>
              <a:prstGeom prst="rect">
                <a:avLst/>
              </a:prstGeom>
              <a:noFill/>
            </p:spPr>
            <p:txBody>
              <a:bodyPr wrap="square" rtlCol="0">
                <a:spAutoFit/>
              </a:bodyPr>
              <a:lstStyle/>
              <a:p>
                <a:r>
                  <a:rPr lang="en-GB" sz="3200" dirty="0" smtClean="0">
                    <a:solidFill>
                      <a:schemeClr val="accent5">
                        <a:lumMod val="20000"/>
                        <a:lumOff val="80000"/>
                      </a:schemeClr>
                    </a:solidFill>
                  </a:rPr>
                  <a:t>The night before Christmas, Santa has a light snack of </a:t>
                </a:r>
                <a14:m>
                  <m:oMath xmlns:m="http://schemas.openxmlformats.org/officeDocument/2006/math">
                    <m:r>
                      <a:rPr lang="en-GB" sz="3200" b="0" i="0" smtClean="0">
                        <a:solidFill>
                          <a:schemeClr val="accent5">
                            <a:lumMod val="20000"/>
                            <a:lumOff val="80000"/>
                          </a:schemeClr>
                        </a:solidFill>
                        <a:latin typeface="Cambria Math" panose="02040503050406030204" pitchFamily="18" charset="0"/>
                      </a:rPr>
                      <m:t>1</m:t>
                    </m:r>
                    <m:f>
                      <m:fPr>
                        <m:ctrlPr>
                          <a:rPr lang="en-GB" sz="3200" i="1" smtClean="0">
                            <a:solidFill>
                              <a:schemeClr val="accent5">
                                <a:lumMod val="20000"/>
                                <a:lumOff val="80000"/>
                              </a:schemeClr>
                            </a:solidFill>
                            <a:latin typeface="Cambria Math" panose="02040503050406030204" pitchFamily="18" charset="0"/>
                          </a:rPr>
                        </m:ctrlPr>
                      </m:fPr>
                      <m:num>
                        <m:r>
                          <a:rPr lang="en-GB" sz="3200" b="0" i="1" smtClean="0">
                            <a:solidFill>
                              <a:schemeClr val="accent5">
                                <a:lumMod val="20000"/>
                                <a:lumOff val="80000"/>
                              </a:schemeClr>
                            </a:solidFill>
                            <a:latin typeface="Cambria Math" panose="02040503050406030204" pitchFamily="18" charset="0"/>
                          </a:rPr>
                          <m:t>2</m:t>
                        </m:r>
                      </m:num>
                      <m:den>
                        <m:r>
                          <a:rPr lang="en-GB" sz="3200" b="0" i="1" smtClean="0">
                            <a:solidFill>
                              <a:schemeClr val="accent5">
                                <a:lumMod val="20000"/>
                                <a:lumOff val="80000"/>
                              </a:schemeClr>
                            </a:solidFill>
                            <a:latin typeface="Cambria Math" panose="02040503050406030204" pitchFamily="18" charset="0"/>
                          </a:rPr>
                          <m:t>3</m:t>
                        </m:r>
                      </m:den>
                    </m:f>
                  </m:oMath>
                </a14:m>
                <a:r>
                  <a:rPr lang="en-GB" sz="3200" dirty="0" smtClean="0">
                    <a:solidFill>
                      <a:schemeClr val="accent5">
                        <a:lumMod val="20000"/>
                        <a:lumOff val="80000"/>
                      </a:schemeClr>
                    </a:solidFill>
                  </a:rPr>
                  <a:t>  Pizzas. Rudolf has </a:t>
                </a:r>
                <a14:m>
                  <m:oMath xmlns:m="http://schemas.openxmlformats.org/officeDocument/2006/math">
                    <m:r>
                      <a:rPr lang="en-GB" sz="3200" b="0" i="0" smtClean="0">
                        <a:solidFill>
                          <a:schemeClr val="accent5">
                            <a:lumMod val="20000"/>
                            <a:lumOff val="80000"/>
                          </a:schemeClr>
                        </a:solidFill>
                        <a:latin typeface="Cambria Math" panose="02040503050406030204" pitchFamily="18" charset="0"/>
                      </a:rPr>
                      <m:t>2</m:t>
                    </m:r>
                    <m:f>
                      <m:fPr>
                        <m:ctrlPr>
                          <a:rPr lang="en-GB" sz="3200" i="1" smtClean="0">
                            <a:solidFill>
                              <a:schemeClr val="accent5">
                                <a:lumMod val="20000"/>
                                <a:lumOff val="80000"/>
                              </a:schemeClr>
                            </a:solidFill>
                            <a:latin typeface="Cambria Math" panose="02040503050406030204" pitchFamily="18" charset="0"/>
                          </a:rPr>
                        </m:ctrlPr>
                      </m:fPr>
                      <m:num>
                        <m:r>
                          <a:rPr lang="en-GB" sz="3200" b="0" i="1" smtClean="0">
                            <a:solidFill>
                              <a:schemeClr val="accent5">
                                <a:lumMod val="20000"/>
                                <a:lumOff val="80000"/>
                              </a:schemeClr>
                            </a:solidFill>
                            <a:latin typeface="Cambria Math" panose="02040503050406030204" pitchFamily="18" charset="0"/>
                          </a:rPr>
                          <m:t>1</m:t>
                        </m:r>
                      </m:num>
                      <m:den>
                        <m:r>
                          <a:rPr lang="en-GB" sz="3200" b="0" i="1" smtClean="0">
                            <a:solidFill>
                              <a:schemeClr val="accent5">
                                <a:lumMod val="20000"/>
                                <a:lumOff val="80000"/>
                              </a:schemeClr>
                            </a:solidFill>
                            <a:latin typeface="Cambria Math" panose="02040503050406030204" pitchFamily="18" charset="0"/>
                          </a:rPr>
                          <m:t>4</m:t>
                        </m:r>
                      </m:den>
                    </m:f>
                    <m:r>
                      <a:rPr lang="en-GB" sz="3200" b="0" i="1" smtClean="0">
                        <a:solidFill>
                          <a:schemeClr val="accent5">
                            <a:lumMod val="20000"/>
                            <a:lumOff val="80000"/>
                          </a:schemeClr>
                        </a:solidFill>
                        <a:latin typeface="Cambria Math" panose="02040503050406030204" pitchFamily="18" charset="0"/>
                      </a:rPr>
                      <m:t> </m:t>
                    </m:r>
                  </m:oMath>
                </a14:m>
                <a:r>
                  <a:rPr lang="en-GB" sz="3200" dirty="0" smtClean="0">
                    <a:solidFill>
                      <a:schemeClr val="accent5">
                        <a:lumMod val="20000"/>
                        <a:lumOff val="80000"/>
                      </a:schemeClr>
                    </a:solidFill>
                  </a:rPr>
                  <a:t>Pizzas. How many pizzas do they eat between them?</a:t>
                </a:r>
                <a:endParaRPr lang="en-GB" sz="3200" dirty="0">
                  <a:solidFill>
                    <a:schemeClr val="accent5">
                      <a:lumMod val="20000"/>
                      <a:lumOff val="80000"/>
                    </a:schemeClr>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323528" y="1412776"/>
                <a:ext cx="8075240" cy="1776127"/>
              </a:xfrm>
              <a:prstGeom prst="rect">
                <a:avLst/>
              </a:prstGeom>
              <a:blipFill rotWithShape="0">
                <a:blip r:embed="rId3"/>
                <a:stretch>
                  <a:fillRect l="-1887" t="-4467" b="-10653"/>
                </a:stretch>
              </a:blipFill>
            </p:spPr>
            <p:txBody>
              <a:bodyPr/>
              <a:lstStyle/>
              <a:p>
                <a:r>
                  <a:rPr lang="en-GB">
                    <a:noFill/>
                  </a:rPr>
                  <a:t> </a:t>
                </a:r>
              </a:p>
            </p:txBody>
          </p:sp>
        </mc:Fallback>
      </mc:AlternateContent>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3207392"/>
            <a:ext cx="2160240" cy="2468846"/>
          </a:xfrm>
          <a:prstGeom prst="rect">
            <a:avLst/>
          </a:prstGeom>
        </p:spPr>
      </p:pic>
    </p:spTree>
    <p:extLst>
      <p:ext uri="{BB962C8B-B14F-4D97-AF65-F5344CB8AC3E}">
        <p14:creationId xmlns:p14="http://schemas.microsoft.com/office/powerpoint/2010/main" val="3762699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46"/>
          </a:xfrm>
        </p:spPr>
        <p:txBody>
          <a:bodyPr/>
          <a:lstStyle/>
          <a:p>
            <a:pPr algn="l"/>
            <a:r>
              <a:rPr lang="en-GB" altLang="zh-CN" dirty="0" smtClean="0">
                <a:solidFill>
                  <a:schemeClr val="bg1"/>
                </a:solidFill>
                <a:effectLst>
                  <a:outerShdw blurRad="38100" dist="38100" dir="2700000" algn="tl">
                    <a:srgbClr val="000000">
                      <a:alpha val="43137"/>
                    </a:srgbClr>
                  </a:outerShdw>
                </a:effectLst>
              </a:rPr>
              <a:t>Question 3</a:t>
            </a:r>
            <a:endParaRPr lang="zh-CN" altLang="en-US"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490212" y="1484784"/>
            <a:ext cx="7826204" cy="2062103"/>
          </a:xfrm>
          <a:prstGeom prst="rect">
            <a:avLst/>
          </a:prstGeom>
          <a:noFill/>
        </p:spPr>
        <p:txBody>
          <a:bodyPr wrap="square" rtlCol="0">
            <a:spAutoFit/>
          </a:bodyPr>
          <a:lstStyle/>
          <a:p>
            <a:r>
              <a:rPr lang="en-GB" sz="3200" dirty="0" smtClean="0">
                <a:solidFill>
                  <a:schemeClr val="accent5">
                    <a:lumMod val="20000"/>
                    <a:lumOff val="80000"/>
                  </a:schemeClr>
                </a:solidFill>
              </a:rPr>
              <a:t>Santa shares a Christmas bonus of £320 in the ratio 3 : 5 between two elves, Harry and Zain, respectively. How much of the bonus does Zain receive?</a:t>
            </a:r>
            <a:endParaRPr lang="en-GB" sz="3200" dirty="0">
              <a:solidFill>
                <a:schemeClr val="accent5">
                  <a:lumMod val="20000"/>
                  <a:lumOff val="8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3284984"/>
            <a:ext cx="2526407" cy="2311394"/>
          </a:xfrm>
          <a:prstGeom prst="rect">
            <a:avLst/>
          </a:prstGeom>
        </p:spPr>
      </p:pic>
    </p:spTree>
    <p:extLst>
      <p:ext uri="{BB962C8B-B14F-4D97-AF65-F5344CB8AC3E}">
        <p14:creationId xmlns:p14="http://schemas.microsoft.com/office/powerpoint/2010/main" val="1803699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46"/>
          </a:xfrm>
        </p:spPr>
        <p:txBody>
          <a:bodyPr/>
          <a:lstStyle/>
          <a:p>
            <a:pPr algn="l"/>
            <a:r>
              <a:rPr lang="en-GB" altLang="zh-CN" dirty="0" smtClean="0">
                <a:solidFill>
                  <a:schemeClr val="bg1"/>
                </a:solidFill>
                <a:effectLst>
                  <a:outerShdw blurRad="38100" dist="38100" dir="2700000" algn="tl">
                    <a:srgbClr val="000000">
                      <a:alpha val="43137"/>
                    </a:srgbClr>
                  </a:outerShdw>
                </a:effectLst>
              </a:rPr>
              <a:t>Question </a:t>
            </a:r>
            <a:r>
              <a:rPr lang="en-GB" altLang="zh-CN" dirty="0">
                <a:solidFill>
                  <a:schemeClr val="bg1"/>
                </a:solidFill>
                <a:effectLst>
                  <a:outerShdw blurRad="38100" dist="38100" dir="2700000" algn="tl">
                    <a:srgbClr val="000000">
                      <a:alpha val="43137"/>
                    </a:srgbClr>
                  </a:outerShdw>
                </a:effectLst>
              </a:rPr>
              <a:t>4</a:t>
            </a:r>
            <a:endParaRPr lang="zh-CN" altLang="en-US"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251520" y="1142984"/>
            <a:ext cx="8568952" cy="1754326"/>
          </a:xfrm>
          <a:prstGeom prst="rect">
            <a:avLst/>
          </a:prstGeom>
          <a:noFill/>
        </p:spPr>
        <p:txBody>
          <a:bodyPr wrap="square" rtlCol="0">
            <a:spAutoFit/>
          </a:bodyPr>
          <a:lstStyle/>
          <a:p>
            <a:r>
              <a:rPr lang="en-GB" sz="3600" dirty="0" smtClean="0">
                <a:solidFill>
                  <a:schemeClr val="accent5">
                    <a:lumMod val="20000"/>
                    <a:lumOff val="80000"/>
                  </a:schemeClr>
                </a:solidFill>
              </a:rPr>
              <a:t>During Christmas eve, Rudolf the </a:t>
            </a:r>
            <a:r>
              <a:rPr lang="en-GB" sz="3600" dirty="0" err="1" smtClean="0">
                <a:solidFill>
                  <a:schemeClr val="accent5">
                    <a:lumMod val="20000"/>
                    <a:lumOff val="80000"/>
                  </a:schemeClr>
                </a:solidFill>
              </a:rPr>
              <a:t>Rednosed</a:t>
            </a:r>
            <a:r>
              <a:rPr lang="en-GB" sz="3600" dirty="0" smtClean="0">
                <a:solidFill>
                  <a:schemeClr val="accent5">
                    <a:lumMod val="20000"/>
                    <a:lumOff val="80000"/>
                  </a:schemeClr>
                </a:solidFill>
              </a:rPr>
              <a:t> Reindeer eats 92, 685 carrots. What is this number </a:t>
            </a:r>
            <a:r>
              <a:rPr lang="en-GB" sz="3600" dirty="0">
                <a:solidFill>
                  <a:schemeClr val="accent5">
                    <a:lumMod val="20000"/>
                    <a:lumOff val="80000"/>
                  </a:schemeClr>
                </a:solidFill>
              </a:rPr>
              <a:t>r</a:t>
            </a:r>
            <a:r>
              <a:rPr lang="en-GB" sz="3600" dirty="0" smtClean="0">
                <a:solidFill>
                  <a:schemeClr val="accent5">
                    <a:lumMod val="20000"/>
                    <a:lumOff val="80000"/>
                  </a:schemeClr>
                </a:solidFill>
              </a:rPr>
              <a:t>ounded to 2 significant figures?</a:t>
            </a:r>
            <a:endParaRPr lang="en-GB" sz="3600" dirty="0">
              <a:solidFill>
                <a:schemeClr val="accent5">
                  <a:lumMod val="20000"/>
                  <a:lumOff val="8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3212975"/>
            <a:ext cx="2304256" cy="2335255"/>
          </a:xfrm>
          <a:prstGeom prst="rect">
            <a:avLst/>
          </a:prstGeom>
        </p:spPr>
      </p:pic>
    </p:spTree>
    <p:extLst>
      <p:ext uri="{BB962C8B-B14F-4D97-AF65-F5344CB8AC3E}">
        <p14:creationId xmlns:p14="http://schemas.microsoft.com/office/powerpoint/2010/main" val="411459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46"/>
          </a:xfrm>
        </p:spPr>
        <p:txBody>
          <a:bodyPr/>
          <a:lstStyle/>
          <a:p>
            <a:pPr algn="l"/>
            <a:r>
              <a:rPr lang="en-GB" altLang="zh-CN" dirty="0" smtClean="0">
                <a:solidFill>
                  <a:schemeClr val="bg1"/>
                </a:solidFill>
                <a:effectLst>
                  <a:outerShdw blurRad="38100" dist="38100" dir="2700000" algn="tl">
                    <a:srgbClr val="000000">
                      <a:alpha val="43137"/>
                    </a:srgbClr>
                  </a:outerShdw>
                </a:effectLst>
              </a:rPr>
              <a:t>Question 5</a:t>
            </a:r>
            <a:endParaRPr lang="zh-CN" altLang="en-US"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457200" y="1142984"/>
            <a:ext cx="8075240" cy="2677656"/>
          </a:xfrm>
          <a:prstGeom prst="rect">
            <a:avLst/>
          </a:prstGeom>
          <a:noFill/>
        </p:spPr>
        <p:txBody>
          <a:bodyPr wrap="square" rtlCol="0">
            <a:spAutoFit/>
          </a:bodyPr>
          <a:lstStyle/>
          <a:p>
            <a:r>
              <a:rPr lang="en-GB" sz="2800" dirty="0" smtClean="0">
                <a:solidFill>
                  <a:schemeClr val="accent5">
                    <a:lumMod val="20000"/>
                    <a:lumOff val="80000"/>
                  </a:schemeClr>
                </a:solidFill>
              </a:rPr>
              <a:t>Father Christmas is thinking of a number.</a:t>
            </a:r>
          </a:p>
          <a:p>
            <a:r>
              <a:rPr lang="en-GB" sz="2800" dirty="0" smtClean="0">
                <a:solidFill>
                  <a:schemeClr val="accent5">
                    <a:lumMod val="20000"/>
                    <a:lumOff val="80000"/>
                  </a:schemeClr>
                </a:solidFill>
              </a:rPr>
              <a:t>He adds 4.</a:t>
            </a:r>
          </a:p>
          <a:p>
            <a:r>
              <a:rPr lang="en-GB" sz="2800" dirty="0" smtClean="0">
                <a:solidFill>
                  <a:schemeClr val="accent5">
                    <a:lumMod val="20000"/>
                    <a:lumOff val="80000"/>
                  </a:schemeClr>
                </a:solidFill>
              </a:rPr>
              <a:t>Divides by 3.</a:t>
            </a:r>
          </a:p>
          <a:p>
            <a:r>
              <a:rPr lang="en-GB" sz="2800" dirty="0" smtClean="0">
                <a:solidFill>
                  <a:schemeClr val="accent5">
                    <a:lumMod val="20000"/>
                    <a:lumOff val="80000"/>
                  </a:schemeClr>
                </a:solidFill>
              </a:rPr>
              <a:t>Then multiplies by 5.</a:t>
            </a:r>
          </a:p>
          <a:p>
            <a:r>
              <a:rPr lang="en-GB" sz="2800" dirty="0" smtClean="0">
                <a:solidFill>
                  <a:schemeClr val="accent5">
                    <a:lumMod val="20000"/>
                    <a:lumOff val="80000"/>
                  </a:schemeClr>
                </a:solidFill>
              </a:rPr>
              <a:t>His answer is 25. What was the number he was thinking of?</a:t>
            </a:r>
            <a:endParaRPr lang="en-GB" sz="2800" dirty="0">
              <a:solidFill>
                <a:schemeClr val="accent5">
                  <a:lumMod val="20000"/>
                  <a:lumOff val="8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3798398"/>
            <a:ext cx="2562225" cy="1781175"/>
          </a:xfrm>
          <a:prstGeom prst="rect">
            <a:avLst/>
          </a:prstGeom>
        </p:spPr>
      </p:pic>
    </p:spTree>
    <p:extLst>
      <p:ext uri="{BB962C8B-B14F-4D97-AF65-F5344CB8AC3E}">
        <p14:creationId xmlns:p14="http://schemas.microsoft.com/office/powerpoint/2010/main" val="4290147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46"/>
          </a:xfrm>
        </p:spPr>
        <p:txBody>
          <a:bodyPr/>
          <a:lstStyle/>
          <a:p>
            <a:pPr algn="l"/>
            <a:r>
              <a:rPr lang="en-GB" altLang="zh-CN" dirty="0" smtClean="0">
                <a:solidFill>
                  <a:schemeClr val="bg1"/>
                </a:solidFill>
                <a:effectLst>
                  <a:outerShdw blurRad="38100" dist="38100" dir="2700000" algn="tl">
                    <a:srgbClr val="000000">
                      <a:alpha val="43137"/>
                    </a:srgbClr>
                  </a:outerShdw>
                </a:effectLst>
              </a:rPr>
              <a:t>Question </a:t>
            </a:r>
            <a:r>
              <a:rPr lang="en-GB" altLang="zh-CN" dirty="0">
                <a:solidFill>
                  <a:schemeClr val="bg1"/>
                </a:solidFill>
                <a:effectLst>
                  <a:outerShdw blurRad="38100" dist="38100" dir="2700000" algn="tl">
                    <a:srgbClr val="000000">
                      <a:alpha val="43137"/>
                    </a:srgbClr>
                  </a:outerShdw>
                </a:effectLst>
              </a:rPr>
              <a:t>6</a:t>
            </a:r>
            <a:endParaRPr lang="zh-CN" altLang="en-US"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423153" y="1142984"/>
            <a:ext cx="7056784" cy="3693319"/>
          </a:xfrm>
          <a:prstGeom prst="rect">
            <a:avLst/>
          </a:prstGeom>
          <a:noFill/>
        </p:spPr>
        <p:txBody>
          <a:bodyPr wrap="square" rtlCol="0">
            <a:spAutoFit/>
          </a:bodyPr>
          <a:lstStyle/>
          <a:p>
            <a:r>
              <a:rPr lang="en-GB" sz="2400" dirty="0" smtClean="0">
                <a:solidFill>
                  <a:schemeClr val="accent5">
                    <a:lumMod val="20000"/>
                    <a:lumOff val="80000"/>
                  </a:schemeClr>
                </a:solidFill>
              </a:rPr>
              <a:t>Vixen has a hexagonal shaped field. </a:t>
            </a:r>
            <a:r>
              <a:rPr lang="en-GB" sz="2400" dirty="0" smtClean="0">
                <a:solidFill>
                  <a:schemeClr val="accent5">
                    <a:lumMod val="20000"/>
                    <a:lumOff val="80000"/>
                  </a:schemeClr>
                </a:solidFill>
              </a:rPr>
              <a:t>This is a plan of his field:</a:t>
            </a:r>
          </a:p>
          <a:p>
            <a:endParaRPr lang="en-GB" sz="2400" dirty="0">
              <a:solidFill>
                <a:schemeClr val="accent5">
                  <a:lumMod val="20000"/>
                  <a:lumOff val="80000"/>
                </a:schemeClr>
              </a:solidFill>
            </a:endParaRPr>
          </a:p>
          <a:p>
            <a:endParaRPr lang="en-GB" sz="2400" dirty="0" smtClean="0">
              <a:solidFill>
                <a:schemeClr val="accent5">
                  <a:lumMod val="20000"/>
                  <a:lumOff val="80000"/>
                </a:schemeClr>
              </a:solidFill>
            </a:endParaRPr>
          </a:p>
          <a:p>
            <a:endParaRPr lang="en-GB" sz="2400" dirty="0">
              <a:solidFill>
                <a:schemeClr val="accent5">
                  <a:lumMod val="20000"/>
                  <a:lumOff val="80000"/>
                </a:schemeClr>
              </a:solidFill>
            </a:endParaRPr>
          </a:p>
          <a:p>
            <a:endParaRPr lang="en-GB" sz="2400" dirty="0" smtClean="0">
              <a:solidFill>
                <a:schemeClr val="accent5">
                  <a:lumMod val="20000"/>
                  <a:lumOff val="80000"/>
                </a:schemeClr>
              </a:solidFill>
            </a:endParaRPr>
          </a:p>
          <a:p>
            <a:endParaRPr lang="en-GB" sz="2400" dirty="0">
              <a:solidFill>
                <a:schemeClr val="accent5">
                  <a:lumMod val="20000"/>
                  <a:lumOff val="80000"/>
                </a:schemeClr>
              </a:solidFill>
            </a:endParaRPr>
          </a:p>
          <a:p>
            <a:endParaRPr lang="en-GB" sz="2400" dirty="0" smtClean="0">
              <a:solidFill>
                <a:schemeClr val="accent5">
                  <a:lumMod val="20000"/>
                  <a:lumOff val="80000"/>
                </a:schemeClr>
              </a:solidFill>
            </a:endParaRPr>
          </a:p>
          <a:p>
            <a:r>
              <a:rPr lang="en-GB" sz="2400" dirty="0" smtClean="0">
                <a:solidFill>
                  <a:schemeClr val="accent5">
                    <a:lumMod val="20000"/>
                    <a:lumOff val="80000"/>
                  </a:schemeClr>
                </a:solidFill>
              </a:rPr>
              <a:t>What is the angle of the corner labelled x?</a:t>
            </a:r>
          </a:p>
          <a:p>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1844824"/>
            <a:ext cx="2880320" cy="197301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240" y="1820939"/>
            <a:ext cx="2236954" cy="3247191"/>
          </a:xfrm>
          <a:prstGeom prst="rect">
            <a:avLst/>
          </a:prstGeom>
        </p:spPr>
      </p:pic>
    </p:spTree>
    <p:extLst>
      <p:ext uri="{BB962C8B-B14F-4D97-AF65-F5344CB8AC3E}">
        <p14:creationId xmlns:p14="http://schemas.microsoft.com/office/powerpoint/2010/main" val="3558157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46"/>
          </a:xfrm>
        </p:spPr>
        <p:txBody>
          <a:bodyPr/>
          <a:lstStyle/>
          <a:p>
            <a:pPr algn="l"/>
            <a:r>
              <a:rPr lang="en-GB" altLang="zh-CN" dirty="0" smtClean="0">
                <a:solidFill>
                  <a:schemeClr val="bg1"/>
                </a:solidFill>
                <a:effectLst>
                  <a:outerShdw blurRad="38100" dist="38100" dir="2700000" algn="tl">
                    <a:srgbClr val="000000">
                      <a:alpha val="43137"/>
                    </a:srgbClr>
                  </a:outerShdw>
                </a:effectLst>
              </a:rPr>
              <a:t>Question </a:t>
            </a:r>
            <a:r>
              <a:rPr lang="en-GB" altLang="zh-CN" dirty="0">
                <a:solidFill>
                  <a:schemeClr val="bg1"/>
                </a:solidFill>
                <a:effectLst>
                  <a:outerShdw blurRad="38100" dist="38100" dir="2700000" algn="tl">
                    <a:srgbClr val="000000">
                      <a:alpha val="43137"/>
                    </a:srgbClr>
                  </a:outerShdw>
                </a:effectLst>
              </a:rPr>
              <a:t>7</a:t>
            </a:r>
            <a:endParaRPr lang="zh-CN" altLang="en-US"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423153" y="1142984"/>
            <a:ext cx="7056784" cy="3385542"/>
          </a:xfrm>
          <a:prstGeom prst="rect">
            <a:avLst/>
          </a:prstGeom>
          <a:noFill/>
        </p:spPr>
        <p:txBody>
          <a:bodyPr wrap="square" rtlCol="0">
            <a:spAutoFit/>
          </a:bodyPr>
          <a:lstStyle/>
          <a:p>
            <a:r>
              <a:rPr lang="en-GB" sz="2800" dirty="0" smtClean="0">
                <a:solidFill>
                  <a:schemeClr val="accent5">
                    <a:lumMod val="20000"/>
                    <a:lumOff val="80000"/>
                  </a:schemeClr>
                </a:solidFill>
              </a:rPr>
              <a:t>Mrs Claus buys some rolls of wrapping paper, because her have all been used up!</a:t>
            </a:r>
          </a:p>
          <a:p>
            <a:endParaRPr lang="en-GB" sz="2800" dirty="0">
              <a:solidFill>
                <a:schemeClr val="accent5">
                  <a:lumMod val="20000"/>
                  <a:lumOff val="80000"/>
                </a:schemeClr>
              </a:solidFill>
            </a:endParaRPr>
          </a:p>
          <a:p>
            <a:r>
              <a:rPr lang="en-GB" sz="2800" dirty="0" smtClean="0">
                <a:solidFill>
                  <a:schemeClr val="accent5">
                    <a:lumMod val="20000"/>
                    <a:lumOff val="80000"/>
                  </a:schemeClr>
                </a:solidFill>
              </a:rPr>
              <a:t>The radius of her roll of paper is 11.3cm.</a:t>
            </a:r>
          </a:p>
          <a:p>
            <a:endParaRPr lang="en-GB" sz="2800" dirty="0">
              <a:solidFill>
                <a:schemeClr val="accent5">
                  <a:lumMod val="20000"/>
                  <a:lumOff val="80000"/>
                </a:schemeClr>
              </a:solidFill>
            </a:endParaRPr>
          </a:p>
          <a:p>
            <a:r>
              <a:rPr lang="en-GB" sz="2800" dirty="0" smtClean="0">
                <a:solidFill>
                  <a:schemeClr val="accent5">
                    <a:lumMod val="20000"/>
                    <a:lumOff val="80000"/>
                  </a:schemeClr>
                </a:solidFill>
              </a:rPr>
              <a:t>What is the diameter of her roll of wrapping paper?</a:t>
            </a:r>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3861048"/>
            <a:ext cx="2143125" cy="2143125"/>
          </a:xfrm>
          <a:prstGeom prst="rect">
            <a:avLst/>
          </a:prstGeom>
        </p:spPr>
      </p:pic>
    </p:spTree>
    <p:extLst>
      <p:ext uri="{BB962C8B-B14F-4D97-AF65-F5344CB8AC3E}">
        <p14:creationId xmlns:p14="http://schemas.microsoft.com/office/powerpoint/2010/main" val="3679467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46"/>
          </a:xfrm>
        </p:spPr>
        <p:txBody>
          <a:bodyPr/>
          <a:lstStyle/>
          <a:p>
            <a:pPr algn="l"/>
            <a:r>
              <a:rPr lang="en-GB" altLang="zh-CN" dirty="0" smtClean="0">
                <a:solidFill>
                  <a:schemeClr val="bg1"/>
                </a:solidFill>
                <a:effectLst>
                  <a:outerShdw blurRad="38100" dist="38100" dir="2700000" algn="tl">
                    <a:srgbClr val="000000">
                      <a:alpha val="43137"/>
                    </a:srgbClr>
                  </a:outerShdw>
                </a:effectLst>
              </a:rPr>
              <a:t>Question </a:t>
            </a:r>
            <a:r>
              <a:rPr lang="en-GB" altLang="zh-CN" dirty="0">
                <a:solidFill>
                  <a:schemeClr val="bg1"/>
                </a:solidFill>
                <a:effectLst>
                  <a:outerShdw blurRad="38100" dist="38100" dir="2700000" algn="tl">
                    <a:srgbClr val="000000">
                      <a:alpha val="43137"/>
                    </a:srgbClr>
                  </a:outerShdw>
                </a:effectLst>
              </a:rPr>
              <a:t>8</a:t>
            </a:r>
            <a:endParaRPr lang="zh-CN" altLang="en-US"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423152" y="1142984"/>
            <a:ext cx="8541335" cy="1292662"/>
          </a:xfrm>
          <a:prstGeom prst="rect">
            <a:avLst/>
          </a:prstGeom>
          <a:noFill/>
        </p:spPr>
        <p:txBody>
          <a:bodyPr wrap="square" rtlCol="0">
            <a:spAutoFit/>
          </a:bodyPr>
          <a:lstStyle/>
          <a:p>
            <a:r>
              <a:rPr lang="en-GB" sz="2000" dirty="0" smtClean="0">
                <a:solidFill>
                  <a:schemeClr val="accent5">
                    <a:lumMod val="20000"/>
                    <a:lumOff val="80000"/>
                  </a:schemeClr>
                </a:solidFill>
              </a:rPr>
              <a:t>Over the years, Father Christmas has collected data on how long his deliveries take. He plots the number of houses that leave him some sherry and the hours the deliveries take him on a scatter graph:</a:t>
            </a:r>
          </a:p>
          <a:p>
            <a:endParaRPr lang="en-GB" dirty="0"/>
          </a:p>
        </p:txBody>
      </p:sp>
      <p:pic>
        <p:nvPicPr>
          <p:cNvPr id="3" name="Picture 2"/>
          <p:cNvPicPr>
            <a:picLocks noChangeAspect="1"/>
          </p:cNvPicPr>
          <p:nvPr/>
        </p:nvPicPr>
        <p:blipFill>
          <a:blip r:embed="rId3"/>
          <a:stretch>
            <a:fillRect/>
          </a:stretch>
        </p:blipFill>
        <p:spPr>
          <a:xfrm>
            <a:off x="423152" y="2276872"/>
            <a:ext cx="4857555" cy="3528392"/>
          </a:xfrm>
          <a:prstGeom prst="rect">
            <a:avLst/>
          </a:prstGeom>
          <a:ln w="25400">
            <a:solidFill>
              <a:srgbClr val="00B050"/>
            </a:solidFill>
          </a:ln>
        </p:spPr>
      </p:pic>
      <p:sp>
        <p:nvSpPr>
          <p:cNvPr id="7" name="TextBox 6"/>
          <p:cNvSpPr txBox="1"/>
          <p:nvPr/>
        </p:nvSpPr>
        <p:spPr>
          <a:xfrm>
            <a:off x="5436096" y="2435646"/>
            <a:ext cx="3250704" cy="1477328"/>
          </a:xfrm>
          <a:prstGeom prst="rect">
            <a:avLst/>
          </a:prstGeom>
          <a:noFill/>
        </p:spPr>
        <p:txBody>
          <a:bodyPr wrap="square" rtlCol="0">
            <a:spAutoFit/>
          </a:bodyPr>
          <a:lstStyle/>
          <a:p>
            <a:r>
              <a:rPr lang="en-GB" sz="2400" dirty="0" smtClean="0">
                <a:solidFill>
                  <a:schemeClr val="accent5">
                    <a:lumMod val="20000"/>
                    <a:lumOff val="80000"/>
                  </a:schemeClr>
                </a:solidFill>
              </a:rPr>
              <a:t>What type of correlation does this scatter graph show?</a:t>
            </a:r>
          </a:p>
          <a:p>
            <a:endParaRPr lang="en-GB" dirty="0"/>
          </a:p>
        </p:txBody>
      </p:sp>
    </p:spTree>
    <p:extLst>
      <p:ext uri="{BB962C8B-B14F-4D97-AF65-F5344CB8AC3E}">
        <p14:creationId xmlns:p14="http://schemas.microsoft.com/office/powerpoint/2010/main" val="1361822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19</Template>
  <TotalTime>126</TotalTime>
  <Words>712</Words>
  <Application>Microsoft Office PowerPoint</Application>
  <PresentationFormat>On-screen Show (4:3)</PresentationFormat>
  <Paragraphs>104</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SimSun</vt:lpstr>
      <vt:lpstr>Arial</vt:lpstr>
      <vt:lpstr>Calibri</vt:lpstr>
      <vt:lpstr>Cambria Math</vt:lpstr>
      <vt:lpstr>Office 主题</vt:lpstr>
      <vt:lpstr>Year 9</vt:lpstr>
      <vt:lpstr>Question 1</vt:lpstr>
      <vt:lpstr>Question 2</vt:lpstr>
      <vt:lpstr>Question 3</vt:lpstr>
      <vt:lpstr>Question 4</vt:lpstr>
      <vt:lpstr>Question 5</vt:lpstr>
      <vt:lpstr>Question 6</vt:lpstr>
      <vt:lpstr>Question 7</vt:lpstr>
      <vt:lpstr>Question 8</vt:lpstr>
      <vt:lpstr>Question 9</vt:lpstr>
      <vt:lpstr>Question 10</vt:lpstr>
      <vt:lpstr>Bonus Question</vt:lpstr>
      <vt:lpstr>ANSWERS</vt:lpstr>
      <vt:lpstr>Question 1</vt:lpstr>
      <vt:lpstr>Question 2</vt:lpstr>
      <vt:lpstr>Question 3</vt:lpstr>
      <vt:lpstr>Question 4</vt:lpstr>
      <vt:lpstr>Question 5</vt:lpstr>
      <vt:lpstr>Question 6</vt:lpstr>
      <vt:lpstr>Question 7</vt:lpstr>
      <vt:lpstr>Question 8</vt:lpstr>
      <vt:lpstr>Question 9</vt:lpstr>
      <vt:lpstr>Question 10</vt:lpstr>
      <vt:lpstr>Bonus Question</vt:lpstr>
      <vt:lpstr>Merry Christmas</vt:lpstr>
    </vt:vector>
  </TitlesOfParts>
  <Company>Chancellor's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9</dc:title>
  <dc:subject>Christmas PowerPoint Template</dc:subject>
  <dc:creator>Miss L Wilson</dc:creator>
  <cp:keywords>Christmas, free, PowerPoint template, download, PPT template, PowerPoint templates, slideshow template, POT, POTX, Power Point template, slide show template</cp:keywords>
  <dc:description>Made by Leawo Software. To find more free PowerPoint templates, please visit http://www.leawo.com/free-powerpoint-templates/</dc:description>
  <cp:lastModifiedBy>Miss L Wilson</cp:lastModifiedBy>
  <cp:revision>10</cp:revision>
  <dcterms:created xsi:type="dcterms:W3CDTF">2013-12-04T10:53:42Z</dcterms:created>
  <dcterms:modified xsi:type="dcterms:W3CDTF">2013-12-11T14:00:13Z</dcterms:modified>
  <cp:category>Festival, PowerPoint Template, Christmas</cp:category>
</cp:coreProperties>
</file>

<file path=docProps/custom.xml><?xml version="1.0" encoding="utf-8"?>
<Properties xmlns="http://schemas.openxmlformats.org/officeDocument/2006/custom-properties" xmlns:vt="http://schemas.openxmlformats.org/officeDocument/2006/docPropsVTypes">
  <property fmtid="{64440492-4C8B-11D1-8B70-080036B11A03}" pid="4">
    <vt:lpwstr>http://www.leawo.com/free-powerpoint-templates/christmas.html</vt:lpwstr>
  </property>
</Properties>
</file>